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1"/>
  </p:notesMasterIdLst>
  <p:sldIdLst>
    <p:sldId id="256" r:id="rId2"/>
    <p:sldId id="260" r:id="rId3"/>
    <p:sldId id="343" r:id="rId4"/>
    <p:sldId id="344" r:id="rId5"/>
    <p:sldId id="345" r:id="rId6"/>
    <p:sldId id="347" r:id="rId7"/>
    <p:sldId id="352" r:id="rId8"/>
    <p:sldId id="353" r:id="rId9"/>
    <p:sldId id="351" r:id="rId10"/>
    <p:sldId id="354" r:id="rId11"/>
    <p:sldId id="301" r:id="rId12"/>
    <p:sldId id="302" r:id="rId13"/>
    <p:sldId id="304" r:id="rId14"/>
    <p:sldId id="349" r:id="rId15"/>
    <p:sldId id="348" r:id="rId16"/>
    <p:sldId id="298" r:id="rId17"/>
    <p:sldId id="355" r:id="rId18"/>
    <p:sldId id="288" r:id="rId19"/>
    <p:sldId id="325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  <p:sldId id="421" r:id="rId85"/>
    <p:sldId id="422" r:id="rId86"/>
    <p:sldId id="423" r:id="rId87"/>
    <p:sldId id="424" r:id="rId88"/>
    <p:sldId id="425" r:id="rId89"/>
    <p:sldId id="426" r:id="rId90"/>
    <p:sldId id="427" r:id="rId91"/>
    <p:sldId id="428" r:id="rId92"/>
    <p:sldId id="429" r:id="rId93"/>
    <p:sldId id="430" r:id="rId94"/>
    <p:sldId id="431" r:id="rId95"/>
    <p:sldId id="432" r:id="rId96"/>
    <p:sldId id="433" r:id="rId97"/>
    <p:sldId id="434" r:id="rId98"/>
    <p:sldId id="435" r:id="rId99"/>
    <p:sldId id="438" r:id="rId100"/>
    <p:sldId id="443" r:id="rId101"/>
    <p:sldId id="444" r:id="rId102"/>
    <p:sldId id="445" r:id="rId103"/>
    <p:sldId id="446" r:id="rId104"/>
    <p:sldId id="447" r:id="rId105"/>
    <p:sldId id="448" r:id="rId106"/>
    <p:sldId id="449" r:id="rId107"/>
    <p:sldId id="450" r:id="rId108"/>
    <p:sldId id="451" r:id="rId109"/>
    <p:sldId id="452" r:id="rId110"/>
    <p:sldId id="453" r:id="rId111"/>
    <p:sldId id="454" r:id="rId112"/>
    <p:sldId id="455" r:id="rId113"/>
    <p:sldId id="456" r:id="rId114"/>
    <p:sldId id="458" r:id="rId115"/>
    <p:sldId id="459" r:id="rId116"/>
    <p:sldId id="460" r:id="rId117"/>
    <p:sldId id="461" r:id="rId118"/>
    <p:sldId id="462" r:id="rId119"/>
    <p:sldId id="463" r:id="rId120"/>
    <p:sldId id="465" r:id="rId121"/>
    <p:sldId id="466" r:id="rId122"/>
    <p:sldId id="467" r:id="rId123"/>
    <p:sldId id="468" r:id="rId124"/>
    <p:sldId id="469" r:id="rId125"/>
    <p:sldId id="472" r:id="rId126"/>
    <p:sldId id="473" r:id="rId127"/>
    <p:sldId id="474" r:id="rId128"/>
    <p:sldId id="476" r:id="rId129"/>
    <p:sldId id="478" r:id="rId130"/>
    <p:sldId id="481" r:id="rId131"/>
    <p:sldId id="488" r:id="rId132"/>
    <p:sldId id="489" r:id="rId133"/>
    <p:sldId id="490" r:id="rId134"/>
    <p:sldId id="491" r:id="rId135"/>
    <p:sldId id="492" r:id="rId136"/>
    <p:sldId id="493" r:id="rId137"/>
    <p:sldId id="494" r:id="rId138"/>
    <p:sldId id="495" r:id="rId139"/>
    <p:sldId id="497" r:id="rId140"/>
    <p:sldId id="499" r:id="rId141"/>
    <p:sldId id="500" r:id="rId142"/>
    <p:sldId id="501" r:id="rId143"/>
    <p:sldId id="502" r:id="rId144"/>
    <p:sldId id="503" r:id="rId145"/>
    <p:sldId id="505" r:id="rId146"/>
    <p:sldId id="506" r:id="rId147"/>
    <p:sldId id="507" r:id="rId148"/>
    <p:sldId id="508" r:id="rId149"/>
    <p:sldId id="509" r:id="rId150"/>
    <p:sldId id="510" r:id="rId151"/>
    <p:sldId id="511" r:id="rId152"/>
    <p:sldId id="513" r:id="rId153"/>
    <p:sldId id="514" r:id="rId154"/>
    <p:sldId id="515" r:id="rId155"/>
    <p:sldId id="516" r:id="rId156"/>
    <p:sldId id="521" r:id="rId157"/>
    <p:sldId id="523" r:id="rId158"/>
    <p:sldId id="524" r:id="rId159"/>
    <p:sldId id="528" r:id="rId160"/>
    <p:sldId id="529" r:id="rId161"/>
    <p:sldId id="530" r:id="rId162"/>
    <p:sldId id="531" r:id="rId163"/>
    <p:sldId id="534" r:id="rId164"/>
    <p:sldId id="535" r:id="rId165"/>
    <p:sldId id="536" r:id="rId166"/>
    <p:sldId id="537" r:id="rId167"/>
    <p:sldId id="538" r:id="rId168"/>
    <p:sldId id="539" r:id="rId169"/>
    <p:sldId id="540" r:id="rId170"/>
    <p:sldId id="541" r:id="rId171"/>
    <p:sldId id="542" r:id="rId172"/>
    <p:sldId id="543" r:id="rId173"/>
    <p:sldId id="544" r:id="rId174"/>
    <p:sldId id="545" r:id="rId175"/>
    <p:sldId id="546" r:id="rId176"/>
    <p:sldId id="547" r:id="rId177"/>
    <p:sldId id="548" r:id="rId178"/>
    <p:sldId id="549" r:id="rId179"/>
    <p:sldId id="550" r:id="rId180"/>
    <p:sldId id="551" r:id="rId181"/>
    <p:sldId id="552" r:id="rId182"/>
    <p:sldId id="553" r:id="rId183"/>
    <p:sldId id="557" r:id="rId184"/>
    <p:sldId id="558" r:id="rId185"/>
    <p:sldId id="559" r:id="rId186"/>
    <p:sldId id="560" r:id="rId187"/>
    <p:sldId id="561" r:id="rId188"/>
    <p:sldId id="562" r:id="rId189"/>
    <p:sldId id="563" r:id="rId190"/>
    <p:sldId id="564" r:id="rId191"/>
    <p:sldId id="565" r:id="rId192"/>
    <p:sldId id="566" r:id="rId193"/>
    <p:sldId id="567" r:id="rId194"/>
    <p:sldId id="568" r:id="rId195"/>
    <p:sldId id="569" r:id="rId196"/>
    <p:sldId id="570" r:id="rId197"/>
    <p:sldId id="572" r:id="rId198"/>
    <p:sldId id="573" r:id="rId199"/>
    <p:sldId id="574" r:id="rId200"/>
    <p:sldId id="575" r:id="rId201"/>
    <p:sldId id="576" r:id="rId202"/>
    <p:sldId id="577" r:id="rId203"/>
    <p:sldId id="579" r:id="rId204"/>
    <p:sldId id="580" r:id="rId205"/>
    <p:sldId id="581" r:id="rId206"/>
    <p:sldId id="582" r:id="rId207"/>
    <p:sldId id="583" r:id="rId208"/>
    <p:sldId id="584" r:id="rId209"/>
    <p:sldId id="585" r:id="rId210"/>
    <p:sldId id="586" r:id="rId211"/>
    <p:sldId id="587" r:id="rId212"/>
    <p:sldId id="588" r:id="rId213"/>
    <p:sldId id="589" r:id="rId214"/>
    <p:sldId id="590" r:id="rId215"/>
    <p:sldId id="591" r:id="rId216"/>
    <p:sldId id="592" r:id="rId217"/>
    <p:sldId id="593" r:id="rId218"/>
    <p:sldId id="594" r:id="rId219"/>
    <p:sldId id="596" r:id="rId2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0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notesMaster" Target="notesMasters/notesMaster1.xml"/><Relationship Id="rId222" Type="http://schemas.openxmlformats.org/officeDocument/2006/relationships/presProps" Target="presProps.xml"/><Relationship Id="rId223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theme" Target="theme/theme1.xml"/><Relationship Id="rId225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236EC-9707-CD4D-BD87-A954A07A5180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D043B-BBDE-B849-A763-13FC1E19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64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05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57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364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913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924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695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184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896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567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369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1132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9447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09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778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8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462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91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111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206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435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61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8975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39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922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621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78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233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872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D043B-BBDE-B849-A763-13FC1E191E4E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378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2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22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47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29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23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8753" y="304800"/>
            <a:ext cx="6705600" cy="655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4A8BBF0-342D-409A-9C0A-B1B451E92883}" type="datetime1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234680" y="6355080"/>
            <a:ext cx="582966" cy="27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9461-E3EB-40CD-B93F-E5CBBBD8E0BA}" type="datetimeFigureOut">
              <a:rPr lang="en-US" smtClean="0"/>
              <a:pPr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8FA3-38AD-400D-A4D2-18E8EF129E5F}" type="datetime1">
              <a:rPr lang="en-US" smtClean="0"/>
              <a:pPr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3923"/>
            <a:ext cx="1981200" cy="6556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4D8DEE8-7A87-4E01-8ADE-4C49CDD43F74}" type="datetime1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A190-4BDC-4D39-B5BB-A14B3E8B1B3D}" type="datetime1">
              <a:rPr lang="en-US" smtClean="0"/>
              <a:pPr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2F2-9B11-4FC0-9217-7D20B3AC9849}" type="datetime1">
              <a:rPr lang="en-US" smtClean="0"/>
              <a:pPr/>
              <a:t>4/4/22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3737-8506-438E-ABC0-0BE7E06DCCA6}" type="datetime1">
              <a:rPr lang="en-US" smtClean="0"/>
              <a:pPr/>
              <a:t>4/4/22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463" y="301752"/>
            <a:ext cx="8831802" cy="6556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58AA-1C84-40C9-BFEE-631CCB17636C}" type="datetime1">
              <a:rPr lang="en-US" smtClean="0"/>
              <a:pPr/>
              <a:t>4/4/22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240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4190" y="304800"/>
            <a:ext cx="1981200" cy="6556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6542C1-4E96-413B-B72E-6C4B39D85C9D}" type="datetime1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542AA2-D442-471A-9D69-80392E1E581D}" type="datetime1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rgbClr val="1500F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288524"/>
            <a:ext cx="8814047" cy="1346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C43563C-D9B3-4432-B336-144C997D6215}" type="datetime1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400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000" kern="1200" spc="100" baseline="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Relationship Id="rId3" Type="http://schemas.openxmlformats.org/officeDocument/2006/relationships/image" Target="../media/image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51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4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6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emf"/><Relationship Id="rId3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1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0.png"/><Relationship Id="rId5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emf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emf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em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62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emf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7" Type="http://schemas.openxmlformats.org/officeDocument/2006/relationships/image" Target="../media/image10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4" Type="http://schemas.openxmlformats.org/officeDocument/2006/relationships/image" Target="../media/image10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em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0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Relationship Id="rId3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NULL"/><Relationship Id="rId5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NULL"/><Relationship Id="rId5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NULL"/><Relationship Id="rId5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Relationship Id="rId3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Relationship Id="rId3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90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2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971800" y="2967360"/>
            <a:ext cx="3305175" cy="9144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Chapters 1,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studies</a:t>
            </a:r>
          </a:p>
        </p:txBody>
      </p:sp>
    </p:spTree>
    <p:extLst>
      <p:ext uri="{BB962C8B-B14F-4D97-AF65-F5344CB8AC3E}">
        <p14:creationId xmlns:p14="http://schemas.microsoft.com/office/powerpoint/2010/main" val="180601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Randomization </a:t>
            </a:r>
            <a:r>
              <a:rPr lang="en-US" dirty="0">
                <a:solidFill>
                  <a:srgbClr val="FF0000"/>
                </a:solidFill>
              </a:rPr>
              <a:t>reduces probability</a:t>
            </a:r>
            <a:r>
              <a:rPr lang="en-US" dirty="0"/>
              <a:t> external variables are what cause differences</a:t>
            </a:r>
          </a:p>
          <a:p>
            <a:pPr lvl="1"/>
            <a:r>
              <a:rPr lang="en-US" dirty="0"/>
              <a:t>Guaranteed to remove effects for studies with many subjects</a:t>
            </a:r>
          </a:p>
          <a:p>
            <a:pPr lvl="1"/>
            <a:r>
              <a:rPr lang="en-US" dirty="0"/>
              <a:t>Still the gold standard for establishing causality</a:t>
            </a:r>
          </a:p>
          <a:p>
            <a:endParaRPr lang="en-US" dirty="0"/>
          </a:p>
          <a:p>
            <a:r>
              <a:rPr lang="en-US" dirty="0"/>
              <a:t>Different types of random assignments: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Completely randomized designs </a:t>
            </a:r>
            <a:r>
              <a:rPr lang="en-US" dirty="0"/>
              <a:t>for unknown external variables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Block designs </a:t>
            </a:r>
            <a:r>
              <a:rPr lang="en-US" dirty="0"/>
              <a:t>for some known external variables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Split plot designs </a:t>
            </a:r>
            <a:r>
              <a:rPr lang="en-US" dirty="0"/>
              <a:t>for complicated assignments of treatments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“Block what you can, randomize what you can’t”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2:</a:t>
            </a:r>
            <a:br>
              <a:rPr lang="en-US" dirty="0"/>
            </a:br>
            <a:r>
              <a:rPr lang="en-US" dirty="0"/>
              <a:t>Random Assignment</a:t>
            </a:r>
          </a:p>
        </p:txBody>
      </p:sp>
    </p:spTree>
    <p:extLst>
      <p:ext uri="{BB962C8B-B14F-4D97-AF65-F5344CB8AC3E}">
        <p14:creationId xmlns:p14="http://schemas.microsoft.com/office/powerpoint/2010/main" val="41664701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1239" y="1719071"/>
            <a:ext cx="8407893" cy="5138929"/>
          </a:xfrm>
        </p:spPr>
        <p:txBody>
          <a:bodyPr/>
          <a:lstStyle/>
          <a:p>
            <a:r>
              <a:rPr lang="en-US" dirty="0"/>
              <a:t>Define a sampling distribution for a statistic</a:t>
            </a:r>
          </a:p>
          <a:p>
            <a:r>
              <a:rPr lang="en-US" dirty="0"/>
              <a:t>Write null and alternative hypotheses for two-sample tests and simple linear regression</a:t>
            </a:r>
          </a:p>
          <a:p>
            <a:r>
              <a:rPr lang="en-US" dirty="0"/>
              <a:t>Understand relationship between null and alternative distributions</a:t>
            </a:r>
          </a:p>
          <a:p>
            <a:r>
              <a:rPr lang="en-US" dirty="0"/>
              <a:t>Explain how to calculate Type 1 error and power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312112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767013" y="3881760"/>
            <a:ext cx="1981200" cy="1828800"/>
          </a:xfrm>
        </p:spPr>
        <p:txBody>
          <a:bodyPr/>
          <a:lstStyle/>
          <a:p>
            <a:r>
              <a:rPr lang="en-US" dirty="0"/>
              <a:t>ST431</a:t>
            </a:r>
          </a:p>
          <a:p>
            <a:r>
              <a:rPr lang="en-US" dirty="0"/>
              <a:t>Fall 2021</a:t>
            </a:r>
          </a:p>
          <a:p>
            <a:r>
              <a:rPr lang="en-US" dirty="0"/>
              <a:t>Chapter 3-5, 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737" y="2052960"/>
            <a:ext cx="8686800" cy="1828800"/>
          </a:xfrm>
        </p:spPr>
        <p:txBody>
          <a:bodyPr/>
          <a:lstStyle/>
          <a:p>
            <a:r>
              <a:rPr lang="en-US" dirty="0"/>
              <a:t>One-Factor </a:t>
            </a:r>
            <a:r>
              <a:rPr lang="en-US" err="1" smtClean="0"/>
              <a:t>Analysis</a:t>
            </a:r>
            <a:r>
              <a:rPr lang="en-US" smtClean="0"/>
              <a:t>: part </a:t>
            </a: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527786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Explain F-test for ANOVA using expected values of </a:t>
            </a:r>
            <a:r>
              <a:rPr lang="en-US" dirty="0" err="1"/>
              <a:t>msT</a:t>
            </a:r>
            <a:r>
              <a:rPr lang="en-US" dirty="0"/>
              <a:t> and </a:t>
            </a:r>
            <a:r>
              <a:rPr lang="en-US" dirty="0" err="1"/>
              <a:t>msE</a:t>
            </a:r>
            <a:endParaRPr lang="en-US" dirty="0"/>
          </a:p>
          <a:p>
            <a:r>
              <a:rPr lang="en-US" dirty="0"/>
              <a:t>Explain difference between central and non-central F </a:t>
            </a:r>
          </a:p>
          <a:p>
            <a:r>
              <a:rPr lang="en-US" dirty="0"/>
              <a:t>Explain connection between F and T-statistic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7373240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Compare </a:t>
            </a:r>
            <a:r>
              <a:rPr lang="en-US" dirty="0">
                <a:solidFill>
                  <a:srgbClr val="FF0000"/>
                </a:solidFill>
              </a:rPr>
              <a:t>three different rise times</a:t>
            </a:r>
            <a:r>
              <a:rPr lang="en-US" dirty="0"/>
              <a:t> to see if there is a significant difference in dough height</a:t>
            </a:r>
          </a:p>
          <a:p>
            <a:pPr lvl="1"/>
            <a:r>
              <a:rPr lang="en-US" dirty="0"/>
              <a:t>35, 40, and 45 minutes (quantitative or categorical?)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Large batch of dough partitioned into </a:t>
            </a:r>
            <a:r>
              <a:rPr lang="en-US" i="1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 loaf pans of equal size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Determine if any difference between treatment means</a:t>
            </a:r>
          </a:p>
          <a:p>
            <a:endParaRPr lang="en-US" dirty="0"/>
          </a:p>
          <a:p>
            <a:r>
              <a:rPr lang="en-US" dirty="0"/>
              <a:t>If there is a difference, which are different?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 yeast and time to rise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269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For</a:t>
            </a:r>
            <a:r>
              <a:rPr lang="en-US" i="1" dirty="0"/>
              <a:t> t</a:t>
            </a:r>
            <a:r>
              <a:rPr lang="en-US" dirty="0"/>
              <a:t>=2 used two-sample t-test</a:t>
            </a:r>
          </a:p>
          <a:p>
            <a:pPr marL="0"/>
            <a:r>
              <a:rPr lang="en-US" dirty="0"/>
              <a:t>With </a:t>
            </a:r>
            <a:r>
              <a:rPr lang="en-US" i="1" dirty="0"/>
              <a:t>t &gt; </a:t>
            </a:r>
            <a:r>
              <a:rPr lang="en-US" dirty="0"/>
              <a:t>2? Multiple two-sample tests?</a:t>
            </a:r>
          </a:p>
          <a:p>
            <a:pPr lvl="1"/>
            <a:r>
              <a:rPr lang="en-US" i="1" dirty="0"/>
              <a:t>t</a:t>
            </a:r>
            <a:r>
              <a:rPr lang="en-US" dirty="0"/>
              <a:t>=3 there would be 3 such tests</a:t>
            </a:r>
          </a:p>
          <a:p>
            <a:pPr lvl="1"/>
            <a:r>
              <a:rPr lang="en-US" i="1" dirty="0"/>
              <a:t>t=</a:t>
            </a:r>
            <a:r>
              <a:rPr lang="en-US" dirty="0"/>
              <a:t>4</a:t>
            </a:r>
            <a:r>
              <a:rPr lang="en-US" i="1" dirty="0"/>
              <a:t>, </a:t>
            </a:r>
            <a:r>
              <a:rPr lang="en-US" dirty="0"/>
              <a:t>we’d have 6</a:t>
            </a:r>
            <a:endParaRPr lang="en-US" i="1" dirty="0"/>
          </a:p>
          <a:p>
            <a:pPr lvl="1"/>
            <a:r>
              <a:rPr lang="en-US" i="1" dirty="0"/>
              <a:t>t</a:t>
            </a:r>
            <a:r>
              <a:rPr lang="en-US" dirty="0"/>
              <a:t>=5....</a:t>
            </a:r>
            <a:r>
              <a:rPr lang="mr-IN" i="1" dirty="0"/>
              <a:t> </a:t>
            </a:r>
            <a:r>
              <a:rPr lang="en-US" dirty="0"/>
              <a:t>20</a:t>
            </a:r>
          </a:p>
          <a:p>
            <a:pPr lvl="1"/>
            <a:r>
              <a:rPr lang="en-US" i="1" dirty="0"/>
              <a:t>t</a:t>
            </a:r>
            <a:r>
              <a:rPr lang="en-US" dirty="0"/>
              <a:t>=10</a:t>
            </a:r>
            <a:r>
              <a:rPr lang="mr-IN" i="1" dirty="0"/>
              <a:t>…</a:t>
            </a:r>
            <a:r>
              <a:rPr lang="en-US" dirty="0"/>
              <a:t>45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Multiple hypothesis testing</a:t>
            </a:r>
            <a:r>
              <a:rPr lang="en-US" dirty="0"/>
              <a:t> dramatically increases Type I error rate if we aren’t careful</a:t>
            </a:r>
          </a:p>
          <a:p>
            <a:pPr lvl="1"/>
            <a:r>
              <a:rPr lang="en-US" dirty="0"/>
              <a:t>Each test has its own Type 1 error rate</a:t>
            </a:r>
          </a:p>
          <a:p>
            <a:r>
              <a:rPr lang="en-US" dirty="0">
                <a:solidFill>
                  <a:srgbClr val="FF0000"/>
                </a:solidFill>
              </a:rPr>
              <a:t>Goal:</a:t>
            </a:r>
            <a:r>
              <a:rPr lang="en-US" dirty="0"/>
              <a:t> one test statistic that takes on certain values when the null is true and others when null is false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631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>
            <a:normAutofit/>
          </a:bodyPr>
          <a:lstStyle/>
          <a:p>
            <a:r>
              <a:rPr lang="en-US" dirty="0"/>
              <a:t>Write this as a </a:t>
            </a:r>
            <a:r>
              <a:rPr lang="en-US" dirty="0">
                <a:solidFill>
                  <a:srgbClr val="FF0000"/>
                </a:solidFill>
              </a:rPr>
              <a:t>testable</a:t>
            </a:r>
            <a:r>
              <a:rPr lang="en-US" dirty="0"/>
              <a:t> hypothesis in terms of our model parameters and construct test statistics</a:t>
            </a:r>
          </a:p>
          <a:p>
            <a:pPr lvl="1"/>
            <a:r>
              <a:rPr lang="en-US" dirty="0"/>
              <a:t>Must involve estimable functions!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treatment differences</a:t>
            </a:r>
            <a:br>
              <a:rPr lang="en-US" dirty="0"/>
            </a:br>
            <a:r>
              <a:rPr lang="en-US" dirty="0"/>
              <a:t>Null Hypothesis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68307" y="3523334"/>
            <a:ext cx="1511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/>
              <a:t>Cell Means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24" y="4108636"/>
            <a:ext cx="3289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6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1"/>
                <a:ext cx="8407893" cy="49596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true, then variance estimator should be</a:t>
                </a:r>
              </a:p>
              <a:p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If wrong then this will be an </a:t>
                </a:r>
                <a:r>
                  <a:rPr lang="en-US" dirty="0">
                    <a:solidFill>
                      <a:srgbClr val="FF0000"/>
                    </a:solidFill>
                  </a:rPr>
                  <a:t>inflated</a:t>
                </a:r>
                <a:r>
                  <a:rPr lang="en-US" dirty="0"/>
                  <a:t> estimator</a:t>
                </a:r>
              </a:p>
              <a:p>
                <a:r>
                  <a:rPr lang="en-US" dirty="0"/>
                  <a:t>Partition </a:t>
                </a:r>
                <a:r>
                  <a:rPr lang="en-US" dirty="0" err="1"/>
                  <a:t>ssTotal</a:t>
                </a:r>
                <a:r>
                  <a:rPr lang="en-US" dirty="0"/>
                  <a:t> with identity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1"/>
                <a:ext cx="8407893" cy="4959616"/>
              </a:xfrm>
              <a:blipFill rotWithShape="0">
                <a:blip r:embed="rId2"/>
                <a:stretch>
                  <a:fillRect l="-217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Sources of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22133"/>
            <a:ext cx="37719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868107"/>
            <a:ext cx="5486400" cy="406400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 rot="16200000">
            <a:off x="5940152" y="4227884"/>
            <a:ext cx="328428" cy="2421673"/>
          </a:xfrm>
          <a:prstGeom prst="leftBrac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23486" y="5602935"/>
            <a:ext cx="205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of inflation!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734" y="2386692"/>
            <a:ext cx="4114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050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</a:t>
            </a:r>
          </a:p>
          <a:p>
            <a:endParaRPr lang="en-US" dirty="0"/>
          </a:p>
          <a:p>
            <a:r>
              <a:rPr lang="en-US" dirty="0"/>
              <a:t>Look at expected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Comments about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Equals 0 under null hypothesis</a:t>
            </a:r>
          </a:p>
          <a:p>
            <a:endParaRPr lang="en-US" dirty="0"/>
          </a:p>
          <a:p>
            <a:r>
              <a:rPr lang="en-US" dirty="0"/>
              <a:t>Use these statistics to create our test statistic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Variance</a:t>
            </a:r>
            <a:br>
              <a:rPr lang="en-US" dirty="0"/>
            </a:br>
            <a:r>
              <a:rPr lang="en-US" dirty="0"/>
              <a:t>SSE and SST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52" y="1824364"/>
            <a:ext cx="33528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86" y="3167341"/>
            <a:ext cx="3073400" cy="34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339" y="1824364"/>
            <a:ext cx="3390900" cy="35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86" y="3817913"/>
            <a:ext cx="5473700" cy="35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034" y="4400814"/>
            <a:ext cx="2108200" cy="35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4857871"/>
            <a:ext cx="1866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639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Convert </a:t>
                </a:r>
                <a:r>
                  <a:rPr lang="en-US" dirty="0" err="1"/>
                  <a:t>ssE</a:t>
                </a:r>
                <a:r>
                  <a:rPr lang="en-US" dirty="0"/>
                  <a:t> and </a:t>
                </a:r>
                <a:r>
                  <a:rPr lang="en-US" dirty="0" err="1"/>
                  <a:t>ssT</a:t>
                </a:r>
                <a:r>
                  <a:rPr lang="en-US" dirty="0"/>
                  <a:t> to mean sum-of-squares by dividing by their degrees-of-freedom (</a:t>
                </a:r>
                <a:r>
                  <a:rPr lang="en-US" dirty="0" err="1"/>
                  <a:t>df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n-US" dirty="0" err="1"/>
                  <a:t>msT</a:t>
                </a:r>
                <a:r>
                  <a:rPr lang="en-US" dirty="0"/>
                  <a:t> &gt;&gt; </a:t>
                </a:r>
                <a:r>
                  <a:rPr lang="en-US" dirty="0" err="1"/>
                  <a:t>msE</a:t>
                </a:r>
                <a:r>
                  <a:rPr lang="en-US" dirty="0"/>
                  <a:t> then we have evidence null is wrong</a:t>
                </a:r>
              </a:p>
              <a:p>
                <a:r>
                  <a:rPr lang="en-US" dirty="0"/>
                  <a:t>Compare size of </a:t>
                </a:r>
                <a:r>
                  <a:rPr lang="en-US" dirty="0" err="1"/>
                  <a:t>msT</a:t>
                </a:r>
                <a:r>
                  <a:rPr lang="en-US" dirty="0"/>
                  <a:t> to </a:t>
                </a:r>
                <a:r>
                  <a:rPr lang="en-US" dirty="0" err="1"/>
                  <a:t>msE</a:t>
                </a:r>
                <a:r>
                  <a:rPr lang="en-US" dirty="0"/>
                  <a:t> with </a:t>
                </a:r>
                <a:r>
                  <a:rPr lang="en-US" i="1" dirty="0"/>
                  <a:t>F</a:t>
                </a:r>
                <a:r>
                  <a:rPr lang="en-US" dirty="0"/>
                  <a:t>-statistic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follows </a:t>
                </a:r>
                <a:r>
                  <a:rPr lang="en-US" dirty="0">
                    <a:solidFill>
                      <a:srgbClr val="FF0000"/>
                    </a:solidFill>
                  </a:rPr>
                  <a:t>central </a:t>
                </a:r>
                <a:r>
                  <a:rPr lang="en-US" i="1" dirty="0">
                    <a:solidFill>
                      <a:srgbClr val="FF0000"/>
                    </a:solidFill>
                  </a:rPr>
                  <a:t>F</a:t>
                </a:r>
                <a:r>
                  <a:rPr lang="en-US" dirty="0">
                    <a:solidFill>
                      <a:srgbClr val="FF0000"/>
                    </a:solidFill>
                  </a:rPr>
                  <a:t>-distribution</a:t>
                </a:r>
                <a:r>
                  <a:rPr lang="en-US" dirty="0"/>
                  <a:t> with </a:t>
                </a:r>
                <a:r>
                  <a:rPr lang="en-US" i="1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</a:rPr>
                  <a:t>-1</a:t>
                </a:r>
                <a:r>
                  <a:rPr lang="en-US" dirty="0"/>
                  <a:t> and </a:t>
                </a:r>
                <a:r>
                  <a:rPr lang="en-US" i="1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>
                    <a:solidFill>
                      <a:srgbClr val="FF0000"/>
                    </a:solidFill>
                  </a:rPr>
                  <a:t>-t</a:t>
                </a:r>
                <a:r>
                  <a:rPr lang="en-US" dirty="0"/>
                  <a:t> numerator and denominator </a:t>
                </a:r>
                <a:r>
                  <a:rPr lang="en-US" dirty="0" err="1"/>
                  <a:t>df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1" t="-988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Variance</a:t>
            </a:r>
            <a:br>
              <a:rPr lang="en-US" dirty="0"/>
            </a:br>
            <a:r>
              <a:rPr lang="en-US" dirty="0"/>
              <a:t>mean squares and F-statistic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8" y="2617508"/>
            <a:ext cx="3073400" cy="31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48" y="3184545"/>
            <a:ext cx="2882900" cy="31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800" y="2592108"/>
            <a:ext cx="2070100" cy="342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5020" y="3001901"/>
            <a:ext cx="8357312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800" y="3069007"/>
            <a:ext cx="4203700" cy="48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184" y="5070639"/>
            <a:ext cx="148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364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Bread example has </a:t>
            </a:r>
            <a:r>
              <a:rPr lang="en-US" i="1" dirty="0"/>
              <a:t>t</a:t>
            </a:r>
            <a:r>
              <a:rPr lang="en-US" dirty="0"/>
              <a:t>=3, </a:t>
            </a:r>
            <a:r>
              <a:rPr lang="en-US" i="1" dirty="0"/>
              <a:t>r</a:t>
            </a:r>
            <a:r>
              <a:rPr lang="en-US" dirty="0"/>
              <a:t>=4 (</a:t>
            </a:r>
            <a:r>
              <a:rPr lang="en-US" i="1" dirty="0"/>
              <a:t>N</a:t>
            </a:r>
            <a:r>
              <a:rPr lang="en-US" dirty="0"/>
              <a:t>=12)</a:t>
            </a:r>
          </a:p>
          <a:p>
            <a:r>
              <a:rPr lang="en-US" i="1" dirty="0"/>
              <a:t>F</a:t>
            </a:r>
            <a:r>
              <a:rPr lang="en-US" dirty="0"/>
              <a:t>-distribution with 2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df</a:t>
            </a:r>
            <a:r>
              <a:rPr lang="en-US" dirty="0"/>
              <a:t> and 9 </a:t>
            </a:r>
            <a:r>
              <a:rPr lang="en-US" dirty="0" err="1"/>
              <a:t>denom</a:t>
            </a:r>
            <a:r>
              <a:rPr lang="en-US" dirty="0"/>
              <a:t> </a:t>
            </a:r>
            <a:r>
              <a:rPr lang="en-US" dirty="0" err="1"/>
              <a:t>df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0.05 critical value = 4.26</a:t>
            </a:r>
          </a:p>
          <a:p>
            <a:r>
              <a:rPr lang="en-US" dirty="0"/>
              <a:t>P-value expression:                          (one-sided test)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F-distribution</a:t>
            </a:r>
            <a:br>
              <a:rPr lang="en-US" dirty="0"/>
            </a:br>
            <a:r>
              <a:rPr lang="en-US" dirty="0"/>
              <a:t>under Null 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reen Shot 2018-01-13 at 7.4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79" y="2755673"/>
            <a:ext cx="5017055" cy="2843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54" y="6223698"/>
            <a:ext cx="2159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3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Study 1 is an </a:t>
            </a:r>
            <a:r>
              <a:rPr lang="en-US" dirty="0">
                <a:solidFill>
                  <a:srgbClr val="FF0000"/>
                </a:solidFill>
              </a:rPr>
              <a:t>observational study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Observe and record without </a:t>
            </a:r>
            <a:r>
              <a:rPr lang="en-US" dirty="0">
                <a:solidFill>
                  <a:srgbClr val="FF0000"/>
                </a:solidFill>
              </a:rPr>
              <a:t>controlled intervention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Only choose what and how you observe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Study 2 is </a:t>
            </a:r>
            <a:r>
              <a:rPr lang="en-US" dirty="0">
                <a:solidFill>
                  <a:srgbClr val="FF0000"/>
                </a:solidFill>
              </a:rPr>
              <a:t>randomized, comparative experiment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Controlled intervention where external variables held constant and others are </a:t>
            </a:r>
            <a:r>
              <a:rPr lang="en-US" dirty="0">
                <a:solidFill>
                  <a:srgbClr val="FF0000"/>
                </a:solidFill>
              </a:rPr>
              <a:t>purposefully changed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Observational studies aren’t bad, you just have to be careful about scientific conclusions made from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 and Randomized, Controlled </a:t>
            </a:r>
            <a:r>
              <a:rPr lang="en-US" dirty="0" err="1"/>
              <a:t>Expts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937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i="1" dirty="0"/>
              <a:t>F </a:t>
            </a:r>
            <a:r>
              <a:rPr lang="en-US" dirty="0"/>
              <a:t>statistic follows central </a:t>
            </a:r>
            <a:r>
              <a:rPr lang="en-US" i="1" dirty="0"/>
              <a:t>F</a:t>
            </a:r>
            <a:r>
              <a:rPr lang="en-US" dirty="0"/>
              <a:t>-distribution under null</a:t>
            </a:r>
          </a:p>
          <a:p>
            <a:endParaRPr lang="en-US" dirty="0"/>
          </a:p>
          <a:p>
            <a:r>
              <a:rPr lang="en-US" dirty="0"/>
              <a:t>If alternative is true then it follows </a:t>
            </a:r>
            <a:r>
              <a:rPr lang="en-US" dirty="0">
                <a:solidFill>
                  <a:srgbClr val="FF0000"/>
                </a:solidFill>
              </a:rPr>
              <a:t>non-central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-distribution with </a:t>
            </a:r>
            <a:r>
              <a:rPr lang="en-US" dirty="0" err="1"/>
              <a:t>noncentrality</a:t>
            </a:r>
            <a:r>
              <a:rPr lang="en-US" dirty="0"/>
              <a:t> parameter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Shifts probability density to larger values, meaning larger </a:t>
            </a:r>
            <a:r>
              <a:rPr lang="en-US" i="1" dirty="0"/>
              <a:t>F</a:t>
            </a:r>
            <a:r>
              <a:rPr lang="en-US" dirty="0"/>
              <a:t> value are more likely</a:t>
            </a:r>
          </a:p>
          <a:p>
            <a:endParaRPr lang="en-US" dirty="0"/>
          </a:p>
          <a:p>
            <a:r>
              <a:rPr lang="en-US" dirty="0"/>
              <a:t>Use to calculate power and sample size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Non-central F-distribution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A57B2D28-5DAE-0446-8765-EBFB13CD14A8}"/>
                  </a:ext>
                </a:extLst>
              </p:cNvPr>
              <p:cNvSpPr txBox="1"/>
              <p:nvPr/>
            </p:nvSpPr>
            <p:spPr>
              <a:xfrm>
                <a:off x="2336246" y="3582967"/>
                <a:ext cx="4287776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7B2D28-5DAE-0446-8765-EBFB13CD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46" y="3582967"/>
                <a:ext cx="4287776" cy="988540"/>
              </a:xfrm>
              <a:prstGeom prst="rect">
                <a:avLst/>
              </a:prstGeom>
              <a:blipFill>
                <a:blip r:embed="rId2"/>
                <a:stretch>
                  <a:fillRect l="-1475" t="-132051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5848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Bread example has 2, 9 </a:t>
            </a:r>
            <a:r>
              <a:rPr lang="en-US" dirty="0" err="1"/>
              <a:t>df</a:t>
            </a:r>
            <a:endParaRPr lang="en-US" dirty="0"/>
          </a:p>
          <a:p>
            <a:r>
              <a:rPr lang="en-US" dirty="0"/>
              <a:t>Say             </a:t>
            </a:r>
          </a:p>
          <a:p>
            <a:r>
              <a:rPr lang="en-US" dirty="0"/>
              <a:t>Critical value to reject at 0.05 level = 4.26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Non-central F-distribution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30" y="2279065"/>
            <a:ext cx="1003300" cy="228600"/>
          </a:xfrm>
          <a:prstGeom prst="rect">
            <a:avLst/>
          </a:prstGeom>
        </p:spPr>
      </p:pic>
      <p:pic>
        <p:nvPicPr>
          <p:cNvPr id="7" name="Picture 6" descr="Screen Shot 2018-01-13 at 10.31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05" y="3094577"/>
            <a:ext cx="5412258" cy="30330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732657" y="4167199"/>
            <a:ext cx="258923" cy="7890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70375" y="3797867"/>
            <a:ext cx="14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Noncentral</a:t>
            </a:r>
            <a:r>
              <a:rPr lang="en-US" dirty="0"/>
              <a:t> F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349141" y="4956254"/>
            <a:ext cx="0" cy="27123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5363757" y="4956254"/>
            <a:ext cx="1763144" cy="283567"/>
          </a:xfrm>
          <a:custGeom>
            <a:avLst/>
            <a:gdLst>
              <a:gd name="connsiteX0" fmla="*/ 0 w 1763144"/>
              <a:gd name="connsiteY0" fmla="*/ 0 h 283567"/>
              <a:gd name="connsiteX1" fmla="*/ 0 w 1763144"/>
              <a:gd name="connsiteY1" fmla="*/ 283567 h 283567"/>
              <a:gd name="connsiteX2" fmla="*/ 1763144 w 1763144"/>
              <a:gd name="connsiteY2" fmla="*/ 271238 h 283567"/>
              <a:gd name="connsiteX3" fmla="*/ 1750814 w 1763144"/>
              <a:gd name="connsiteY3" fmla="*/ 61645 h 283567"/>
              <a:gd name="connsiteX4" fmla="*/ 690462 w 1763144"/>
              <a:gd name="connsiteY4" fmla="*/ 36987 h 283567"/>
              <a:gd name="connsiteX5" fmla="*/ 0 w 1763144"/>
              <a:gd name="connsiteY5" fmla="*/ 0 h 28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3144" h="283567">
                <a:moveTo>
                  <a:pt x="0" y="0"/>
                </a:moveTo>
                <a:lnTo>
                  <a:pt x="0" y="283567"/>
                </a:lnTo>
                <a:lnTo>
                  <a:pt x="1763144" y="271238"/>
                </a:lnTo>
                <a:lnTo>
                  <a:pt x="1750814" y="61645"/>
                </a:lnTo>
                <a:lnTo>
                  <a:pt x="690462" y="369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4" y="6257161"/>
            <a:ext cx="3263900" cy="33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657" y="6257161"/>
            <a:ext cx="3810000" cy="3302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342439" y="5113049"/>
            <a:ext cx="1784462" cy="120436"/>
          </a:xfrm>
          <a:custGeom>
            <a:avLst/>
            <a:gdLst>
              <a:gd name="connsiteX0" fmla="*/ 0 w 1784462"/>
              <a:gd name="connsiteY0" fmla="*/ 0 h 120436"/>
              <a:gd name="connsiteX1" fmla="*/ 10947 w 1784462"/>
              <a:gd name="connsiteY1" fmla="*/ 109487 h 120436"/>
              <a:gd name="connsiteX2" fmla="*/ 1784462 w 1784462"/>
              <a:gd name="connsiteY2" fmla="*/ 120436 h 120436"/>
              <a:gd name="connsiteX3" fmla="*/ 1784462 w 1784462"/>
              <a:gd name="connsiteY3" fmla="*/ 120436 h 120436"/>
              <a:gd name="connsiteX4" fmla="*/ 1784462 w 1784462"/>
              <a:gd name="connsiteY4" fmla="*/ 120436 h 120436"/>
              <a:gd name="connsiteX5" fmla="*/ 1576457 w 1784462"/>
              <a:gd name="connsiteY5" fmla="*/ 54743 h 120436"/>
              <a:gd name="connsiteX6" fmla="*/ 952443 w 1784462"/>
              <a:gd name="connsiteY6" fmla="*/ 32846 h 120436"/>
              <a:gd name="connsiteX7" fmla="*/ 153266 w 1784462"/>
              <a:gd name="connsiteY7" fmla="*/ 21897 h 120436"/>
              <a:gd name="connsiteX8" fmla="*/ 0 w 1784462"/>
              <a:gd name="connsiteY8" fmla="*/ 0 h 12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462" h="120436">
                <a:moveTo>
                  <a:pt x="0" y="0"/>
                </a:moveTo>
                <a:lnTo>
                  <a:pt x="10947" y="109487"/>
                </a:lnTo>
                <a:lnTo>
                  <a:pt x="1784462" y="120436"/>
                </a:lnTo>
                <a:lnTo>
                  <a:pt x="1784462" y="120436"/>
                </a:lnTo>
                <a:lnTo>
                  <a:pt x="1784462" y="120436"/>
                </a:lnTo>
                <a:lnTo>
                  <a:pt x="1576457" y="54743"/>
                </a:lnTo>
                <a:lnTo>
                  <a:pt x="952443" y="32846"/>
                </a:lnTo>
                <a:lnTo>
                  <a:pt x="153266" y="218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To calculate power, we have to specify a single alternative hypothesis through </a:t>
            </a:r>
          </a:p>
          <a:p>
            <a:pPr lvl="1"/>
            <a:r>
              <a:rPr lang="en-US" dirty="0"/>
              <a:t>Replicate numbers</a:t>
            </a:r>
          </a:p>
          <a:p>
            <a:pPr lvl="1"/>
            <a:r>
              <a:rPr lang="en-US" dirty="0"/>
              <a:t>Treatment effect parameters**</a:t>
            </a:r>
          </a:p>
          <a:p>
            <a:pPr lvl="1"/>
            <a:r>
              <a:rPr lang="en-US" dirty="0"/>
              <a:t>Variance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**Need to relax this unrealistic requirement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40" y="2209289"/>
            <a:ext cx="2032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40863382-AE84-F748-94A2-D98FEACF9E81}"/>
                  </a:ext>
                </a:extLst>
              </p:cNvPr>
              <p:cNvSpPr txBox="1"/>
              <p:nvPr/>
            </p:nvSpPr>
            <p:spPr>
              <a:xfrm>
                <a:off x="2336246" y="3704609"/>
                <a:ext cx="4287776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63382-AE84-F748-94A2-D98FEACF9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46" y="3704609"/>
                <a:ext cx="4287776" cy="988540"/>
              </a:xfrm>
              <a:prstGeom prst="rect">
                <a:avLst/>
              </a:prstGeom>
              <a:blipFill>
                <a:blip r:embed="rId3"/>
                <a:stretch>
                  <a:fillRect l="-1475" t="-129114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1498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Unrealistic to give treatment effects, that’s what we’re trying to figure out!</a:t>
                </a:r>
              </a:p>
              <a:p>
                <a:r>
                  <a:rPr lang="en-US" dirty="0"/>
                  <a:t>Instead, choose the smallest practically significant paired difference to detect,    , assume </a:t>
                </a:r>
                <a:r>
                  <a:rPr lang="en-US" dirty="0">
                    <a:solidFill>
                      <a:srgbClr val="FF0000"/>
                    </a:solidFill>
                  </a:rPr>
                  <a:t>equal reps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For bread example, perhaps you’d like to detect a difference of    </a:t>
                </a:r>
                <a:r>
                  <a:rPr lang="en-US" dirty="0">
                    <a:solidFill>
                      <a:srgbClr val="FF0000"/>
                    </a:solidFill>
                  </a:rPr>
                  <a:t> = 3</a:t>
                </a:r>
                <a:r>
                  <a:rPr lang="en-US" dirty="0"/>
                  <a:t> inches with high probability</a:t>
                </a:r>
              </a:p>
              <a:p>
                <a:endParaRPr lang="en-US" dirty="0"/>
              </a:p>
              <a:p>
                <a:r>
                  <a:rPr lang="en-US" dirty="0"/>
                  <a:t>Fact:</a:t>
                </a:r>
              </a:p>
              <a:p>
                <a:endParaRPr lang="en-US" dirty="0"/>
              </a:p>
              <a:p>
                <a:r>
                  <a:rPr lang="en-US" dirty="0"/>
                  <a:t>Smallest    under alternative is then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1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  <a:br>
              <a:rPr lang="en-US" dirty="0"/>
            </a:br>
            <a:r>
              <a:rPr lang="en-US" dirty="0"/>
              <a:t>conservative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589" y="3014887"/>
            <a:ext cx="279400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91" y="4261595"/>
            <a:ext cx="279400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1" y="4834557"/>
            <a:ext cx="27559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091" y="6150784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767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conclude treatment effects differ</a:t>
                </a:r>
                <a:r>
                  <a:rPr lang="mr-IN" dirty="0"/>
                  <a:t>…</a:t>
                </a:r>
                <a:r>
                  <a:rPr lang="en-US" dirty="0"/>
                  <a:t>but which ones?</a:t>
                </a:r>
              </a:p>
              <a:p>
                <a:r>
                  <a:rPr lang="en-US" dirty="0"/>
                  <a:t>Post-hoc contrast analysis estimates differences</a:t>
                </a:r>
              </a:p>
              <a:p>
                <a:r>
                  <a:rPr lang="en-US" dirty="0"/>
                  <a:t>Recall, contrast is a comparison of only the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= 0 </a:t>
                </a:r>
                <a:r>
                  <a:rPr lang="en-US" dirty="0">
                    <a:sym typeface="Wingdings"/>
                  </a:rPr>
                  <a:t> some equality of treatment effects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Three testing scenarios to consider: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rgbClr val="FF0000"/>
                    </a:solidFill>
                  </a:rPr>
                  <a:t>single contrast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dirty="0"/>
                  <a:t>Whether </a:t>
                </a:r>
                <a:r>
                  <a:rPr lang="en-US" dirty="0">
                    <a:solidFill>
                      <a:srgbClr val="FF0000"/>
                    </a:solidFill>
                  </a:rPr>
                  <a:t>set of contrasts</a:t>
                </a:r>
                <a:r>
                  <a:rPr lang="en-US" dirty="0"/>
                  <a:t> are simultaneously 0 or not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One-by-one analysis</a:t>
                </a:r>
                <a:r>
                  <a:rPr lang="en-US" dirty="0"/>
                  <a:t> of a set of contrasts (multiple testing)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225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Contrast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515" y="3156295"/>
            <a:ext cx="24130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274" y="3416444"/>
            <a:ext cx="1028700" cy="90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570" y="3416444"/>
            <a:ext cx="1409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711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For              the </a:t>
            </a:r>
            <a:r>
              <a:rPr lang="en-US" dirty="0"/>
              <a:t>sampling distribution is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Don</a:t>
            </a:r>
            <a:r>
              <a:rPr lang="mr-IN" dirty="0"/>
              <a:t>’</a:t>
            </a:r>
            <a:r>
              <a:rPr lang="en-US" dirty="0"/>
              <a:t>t know      so we use the T-statistic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Contrast </a:t>
            </a:r>
            <a:br>
              <a:rPr lang="en-US" dirty="0"/>
            </a:br>
            <a:r>
              <a:rPr lang="en-US" dirty="0" smtClean="0"/>
              <a:t>Sampling </a:t>
            </a:r>
            <a:r>
              <a:rPr lang="en-US" dirty="0"/>
              <a:t>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09" y="2232792"/>
            <a:ext cx="1003300" cy="33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931" y="2794710"/>
            <a:ext cx="48641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00" y="3941630"/>
            <a:ext cx="3429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329" y="5199062"/>
            <a:ext cx="1054100" cy="25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43843" y="587143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error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4619" y="5577708"/>
            <a:ext cx="2144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Degrees-of-freedom</a:t>
            </a:r>
          </a:p>
          <a:p>
            <a:r>
              <a:rPr lang="en-US" dirty="0"/>
              <a:t>from MSE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641" y="4912079"/>
            <a:ext cx="2806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31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1"/>
                <a:ext cx="8407893" cy="49596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Don’t know             , so we test it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true then test statistic is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P-value (two-sided):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1"/>
                <a:ext cx="8407893" cy="4959616"/>
              </a:xfrm>
              <a:blipFill>
                <a:blip r:embed="rId2"/>
                <a:stretch>
                  <a:fillRect l="-301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Contrast 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993" y="1798589"/>
            <a:ext cx="1003300" cy="33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982" y="3986682"/>
            <a:ext cx="1054100" cy="25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458" y="2320349"/>
            <a:ext cx="2400300" cy="33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214" y="2320349"/>
            <a:ext cx="2476500" cy="330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234" y="5576815"/>
            <a:ext cx="2717800" cy="317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993" y="3825094"/>
            <a:ext cx="2324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325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Null and alternative distributions implicitly assume </a:t>
            </a:r>
            <a:r>
              <a:rPr lang="en-US" dirty="0">
                <a:solidFill>
                  <a:srgbClr val="FF0000"/>
                </a:solidFill>
              </a:rPr>
              <a:t>all remaining contrasts are potentially nonzero</a:t>
            </a:r>
          </a:p>
          <a:p>
            <a:pPr lvl="1"/>
            <a:r>
              <a:rPr lang="en-US" dirty="0"/>
              <a:t>Didn’t have to think about this for two-sample problem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Referred to as </a:t>
            </a:r>
            <a:r>
              <a:rPr lang="en-US" dirty="0">
                <a:solidFill>
                  <a:srgbClr val="FF0000"/>
                </a:solidFill>
              </a:rPr>
              <a:t>full vs reduced model approach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Full model</a:t>
            </a:r>
            <a:r>
              <a:rPr lang="en-US" dirty="0"/>
              <a:t>: all contrasts are significant (model DF = t-1)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Reduced model</a:t>
            </a:r>
            <a:r>
              <a:rPr lang="en-US" dirty="0"/>
              <a:t>: one contrast is insignificant (model DF = t-2)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Important when simultaneously testing multiple contrasts and testing polynomial regression models</a:t>
            </a:r>
          </a:p>
          <a:p>
            <a:pPr lvl="1"/>
            <a:r>
              <a:rPr lang="en-US" dirty="0"/>
              <a:t>Also comes up with analysis of factorial experiments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Full and </a:t>
            </a:r>
            <a:br>
              <a:rPr lang="en-US" dirty="0"/>
            </a:br>
            <a:r>
              <a:rPr lang="en-US" dirty="0"/>
              <a:t>Reduced models</a:t>
            </a:r>
          </a:p>
        </p:txBody>
      </p:sp>
    </p:spTree>
    <p:extLst>
      <p:ext uri="{BB962C8B-B14F-4D97-AF65-F5344CB8AC3E}">
        <p14:creationId xmlns:p14="http://schemas.microsoft.com/office/powerpoint/2010/main" val="18819999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All a hypothesis tells us is what contrast isn’t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to use a confidence interval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to the two-sample confidence interval</a:t>
            </a:r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Contrast </a:t>
            </a:r>
            <a:br>
              <a:rPr lang="en-US" dirty="0"/>
            </a:br>
            <a:r>
              <a:rPr lang="en-US" dirty="0"/>
              <a:t>Confidence interval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88F3F8A-C3D6-764C-B787-71552E0E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34" y="3640079"/>
            <a:ext cx="5181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01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Alternative test statistic for contrasts is based on the </a:t>
            </a:r>
            <a:r>
              <a:rPr lang="en-US" i="1" dirty="0"/>
              <a:t>F</a:t>
            </a:r>
            <a:r>
              <a:rPr lang="en-US" dirty="0"/>
              <a:t>-distribution with 1 numerator 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 the null hypothesis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test statistic follows central </a:t>
            </a:r>
            <a:r>
              <a:rPr lang="en-US" i="1" dirty="0"/>
              <a:t>F</a:t>
            </a:r>
            <a:r>
              <a:rPr lang="en-US" dirty="0"/>
              <a:t>-distribution with 1 and </a:t>
            </a:r>
            <a:r>
              <a:rPr lang="en-US" i="1" dirty="0"/>
              <a:t>N</a:t>
            </a:r>
            <a:r>
              <a:rPr lang="en-US" dirty="0"/>
              <a:t>-t degrees-of-freedom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Contrast </a:t>
            </a:r>
            <a:br>
              <a:rPr lang="en-US" dirty="0"/>
            </a:br>
            <a:r>
              <a:rPr lang="en-US" dirty="0"/>
              <a:t>Sum-of-squares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339720" y="2574758"/>
            <a:ext cx="1823164" cy="6788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265333" y="2574758"/>
            <a:ext cx="262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Referred to as contrast sum-of-squares (SS)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147" y="3917043"/>
            <a:ext cx="1663700" cy="33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625219"/>
            <a:ext cx="2882900" cy="558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133" y="2574758"/>
            <a:ext cx="4013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Independent variable (or factor): </a:t>
            </a:r>
            <a:r>
              <a:rPr lang="en-US" dirty="0">
                <a:solidFill>
                  <a:srgbClr val="000000"/>
                </a:solidFill>
              </a:rPr>
              <a:t>variable thought to influence the dependent variable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Not in every observational study but is in every experiment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Values of a factor are called </a:t>
            </a:r>
            <a:r>
              <a:rPr lang="en-US" dirty="0">
                <a:solidFill>
                  <a:srgbClr val="FF0000"/>
                </a:solidFill>
              </a:rPr>
              <a:t>levels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Treatment factor:</a:t>
            </a:r>
            <a:r>
              <a:rPr lang="en-US" dirty="0"/>
              <a:t> factor that experimenter intentionally varies</a:t>
            </a:r>
          </a:p>
          <a:p>
            <a:pPr lvl="1"/>
            <a:r>
              <a:rPr lang="en-US" dirty="0"/>
              <a:t>Unique to designed experiments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Dependent variable (or response): </a:t>
            </a:r>
            <a:r>
              <a:rPr lang="en-US" dirty="0">
                <a:solidFill>
                  <a:srgbClr val="000000"/>
                </a:solidFill>
              </a:rPr>
              <a:t>measured variable we think may be influenced by changes in independent variables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variation</a:t>
            </a:r>
            <a:br>
              <a:rPr lang="en-US" dirty="0"/>
            </a:br>
            <a:r>
              <a:rPr lang="en-US" dirty="0"/>
              <a:t>Independent and treatment factors</a:t>
            </a:r>
          </a:p>
        </p:txBody>
      </p:sp>
    </p:spTree>
    <p:extLst>
      <p:ext uri="{BB962C8B-B14F-4D97-AF65-F5344CB8AC3E}">
        <p14:creationId xmlns:p14="http://schemas.microsoft.com/office/powerpoint/2010/main" val="34362809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Recall the null hypothesis for ANOVA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Subtract     from each part of equality and we get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Conclusion:</a:t>
            </a:r>
            <a:r>
              <a:rPr lang="en-US" dirty="0"/>
              <a:t> ANOVA is simultaneously testing whether </a:t>
            </a:r>
            <a:r>
              <a:rPr lang="en-US" i="1" dirty="0"/>
              <a:t>t</a:t>
            </a:r>
            <a:r>
              <a:rPr lang="en-US" dirty="0"/>
              <a:t>-1 contrasts all equal 0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Full model:</a:t>
            </a:r>
            <a:r>
              <a:rPr lang="en-US" dirty="0"/>
              <a:t> all possible contrasts are significant</a:t>
            </a:r>
          </a:p>
          <a:p>
            <a:r>
              <a:rPr lang="en-US" dirty="0">
                <a:solidFill>
                  <a:srgbClr val="FF0000"/>
                </a:solidFill>
              </a:rPr>
              <a:t>Reduced model:</a:t>
            </a:r>
            <a:r>
              <a:rPr lang="en-US" dirty="0"/>
              <a:t> no contrast significant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and contrasts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430538"/>
            <a:ext cx="34163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810" y="3232150"/>
            <a:ext cx="254000" cy="19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3735614"/>
            <a:ext cx="5270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90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Many equivalent expressions for null hypothesis but all of them involve </a:t>
            </a:r>
            <a:r>
              <a:rPr lang="en-US" i="1" dirty="0"/>
              <a:t>t</a:t>
            </a:r>
            <a:r>
              <a:rPr lang="en-US" dirty="0"/>
              <a:t>-1 </a:t>
            </a:r>
            <a:r>
              <a:rPr lang="en-US" dirty="0">
                <a:solidFill>
                  <a:srgbClr val="FF0000"/>
                </a:solidFill>
              </a:rPr>
              <a:t>linearly independent</a:t>
            </a:r>
            <a:r>
              <a:rPr lang="en-US" dirty="0"/>
              <a:t> contrasts</a:t>
            </a:r>
          </a:p>
          <a:p>
            <a:endParaRPr lang="en-US" dirty="0"/>
          </a:p>
          <a:p>
            <a:r>
              <a:rPr lang="en-US" dirty="0"/>
              <a:t>Concept from linear algebra but we can get the gist with an example</a:t>
            </a:r>
          </a:p>
          <a:p>
            <a:r>
              <a:rPr lang="en-US" dirty="0"/>
              <a:t>Have three contrasts with coefficients               in bread example</a:t>
            </a:r>
          </a:p>
          <a:p>
            <a:r>
              <a:rPr lang="en-US" dirty="0"/>
              <a:t>Write contrast coefficients as a list (or vector)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and contrasts</a:t>
            </a:r>
            <a:br>
              <a:rPr lang="en-US" dirty="0"/>
            </a:br>
            <a:r>
              <a:rPr lang="en-US" dirty="0"/>
              <a:t>Linear Independence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214" y="3869871"/>
            <a:ext cx="1130300" cy="27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81" y="5325533"/>
            <a:ext cx="1511300" cy="110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110" y="5325533"/>
            <a:ext cx="1536700" cy="1104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190" y="5325533"/>
            <a:ext cx="1524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5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The last vector can be derived from the first two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Called a </a:t>
            </a:r>
            <a:r>
              <a:rPr lang="en-US" dirty="0">
                <a:solidFill>
                  <a:srgbClr val="FF0000"/>
                </a:solidFill>
              </a:rPr>
              <a:t>linearly dependent</a:t>
            </a:r>
            <a:r>
              <a:rPr lang="en-US" dirty="0"/>
              <a:t> set of contrasts</a:t>
            </a:r>
          </a:p>
          <a:p>
            <a:pPr lvl="1"/>
            <a:r>
              <a:rPr lang="en-US" dirty="0"/>
              <a:t>Can write one vector as a linear combination of others</a:t>
            </a:r>
          </a:p>
          <a:p>
            <a:r>
              <a:rPr lang="en-US" dirty="0"/>
              <a:t>Set of contrasts is </a:t>
            </a:r>
            <a:r>
              <a:rPr lang="en-US" dirty="0">
                <a:solidFill>
                  <a:srgbClr val="FF0000"/>
                </a:solidFill>
              </a:rPr>
              <a:t>linearly independent</a:t>
            </a:r>
            <a:r>
              <a:rPr lang="en-US" dirty="0"/>
              <a:t> if no contrast coefficient vector can be written as a linear combination of the others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and contrasts</a:t>
            </a:r>
            <a:br>
              <a:rPr lang="en-US" dirty="0"/>
            </a:br>
            <a:r>
              <a:rPr lang="en-US" dirty="0"/>
              <a:t>Linear Independence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33" y="2712962"/>
            <a:ext cx="81280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19" y="2712962"/>
            <a:ext cx="812800" cy="1104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94667" y="2640391"/>
            <a:ext cx="33855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--</a:t>
            </a:r>
          </a:p>
          <a:p>
            <a:r>
              <a:rPr lang="en-US" sz="2400" dirty="0"/>
              <a:t>--</a:t>
            </a:r>
          </a:p>
          <a:p>
            <a:r>
              <a:rPr lang="en-US" sz="2400" dirty="0"/>
              <a:t>--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39619" y="2939143"/>
            <a:ext cx="365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064" y="2710755"/>
            <a:ext cx="812800" cy="1104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7065" y="3815655"/>
            <a:ext cx="42219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  </a:t>
            </a:r>
            <a:r>
              <a:rPr lang="en-US" sz="2400" i="1" dirty="0">
                <a:solidFill>
                  <a:srgbClr val="FF0000"/>
                </a:solidFill>
              </a:rPr>
              <a:t>d</a:t>
            </a:r>
            <a:r>
              <a:rPr lang="en-US" sz="2400" dirty="0"/>
              <a:t>        </a:t>
            </a:r>
            <a:r>
              <a:rPr lang="mr-IN" sz="2400" dirty="0"/>
              <a:t>–</a:t>
            </a:r>
            <a:r>
              <a:rPr lang="en-US" sz="2400" dirty="0"/>
              <a:t>       </a:t>
            </a:r>
            <a:r>
              <a:rPr lang="en-US" sz="2400" i="1" dirty="0">
                <a:solidFill>
                  <a:srgbClr val="FF0000"/>
                </a:solidFill>
              </a:rPr>
              <a:t>c</a:t>
            </a:r>
            <a:r>
              <a:rPr lang="en-US" sz="2400" dirty="0"/>
              <a:t>           =        </a:t>
            </a:r>
            <a:r>
              <a:rPr lang="en-US" sz="2400" i="1" dirty="0">
                <a:solidFill>
                  <a:srgbClr val="FF0000"/>
                </a:solidFill>
              </a:rPr>
              <a:t>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4042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Fact 1</a:t>
            </a:r>
            <a:r>
              <a:rPr lang="en-US" dirty="0"/>
              <a:t>: Largest set of linearly independent contrasts has </a:t>
            </a:r>
            <a:r>
              <a:rPr lang="en-US" i="1" dirty="0"/>
              <a:t>t</a:t>
            </a:r>
            <a:r>
              <a:rPr lang="en-US" dirty="0"/>
              <a:t>-1 contrasts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Fact 2</a:t>
            </a:r>
            <a:r>
              <a:rPr lang="en-US" dirty="0"/>
              <a:t>: ANOVA test is equivalent to </a:t>
            </a:r>
            <a:r>
              <a:rPr lang="en-US" dirty="0">
                <a:solidFill>
                  <a:srgbClr val="FF0000"/>
                </a:solidFill>
              </a:rPr>
              <a:t>simultaneous</a:t>
            </a:r>
            <a:r>
              <a:rPr lang="en-US" dirty="0"/>
              <a:t> test of </a:t>
            </a:r>
            <a:r>
              <a:rPr lang="en-US" i="1" dirty="0"/>
              <a:t>t</a:t>
            </a:r>
            <a:r>
              <a:rPr lang="en-US" dirty="0"/>
              <a:t>-1 linearly independent contrasts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Takeaway</a:t>
            </a:r>
            <a:r>
              <a:rPr lang="en-US" dirty="0"/>
              <a:t>: We can use </a:t>
            </a:r>
            <a:r>
              <a:rPr lang="en-US" i="1" dirty="0"/>
              <a:t>F</a:t>
            </a:r>
            <a:r>
              <a:rPr lang="en-US" dirty="0"/>
              <a:t>-tests to simultaneously test a set of linearly independent contrasts</a:t>
            </a:r>
          </a:p>
          <a:p>
            <a:endParaRPr lang="en-US" dirty="0"/>
          </a:p>
          <a:p>
            <a:r>
              <a:rPr lang="en-US" dirty="0"/>
              <a:t>Works for linearly independent sets with less than </a:t>
            </a:r>
            <a:r>
              <a:rPr lang="en-US" i="1" dirty="0"/>
              <a:t>t</a:t>
            </a:r>
            <a:r>
              <a:rPr lang="en-US" dirty="0"/>
              <a:t>-1 contrasts as well!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contrasts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634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>
            <a:normAutofit/>
          </a:bodyPr>
          <a:lstStyle/>
          <a:p>
            <a:r>
              <a:rPr lang="en-US" dirty="0"/>
              <a:t>Have </a:t>
            </a:r>
            <a:r>
              <a:rPr lang="en-US" i="1" dirty="0">
                <a:solidFill>
                  <a:srgbClr val="FF0000"/>
                </a:solidFill>
              </a:rPr>
              <a:t>k </a:t>
            </a:r>
            <a:r>
              <a:rPr lang="en-US" dirty="0">
                <a:solidFill>
                  <a:srgbClr val="FF0000"/>
                </a:solidFill>
              </a:rPr>
              <a:t>&lt; </a:t>
            </a:r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0000"/>
                </a:solidFill>
              </a:rPr>
              <a:t>-1 </a:t>
            </a:r>
            <a:r>
              <a:rPr lang="en-US" dirty="0"/>
              <a:t>linearly independent contrasts and want to test whether </a:t>
            </a:r>
            <a:r>
              <a:rPr lang="en-US" dirty="0">
                <a:solidFill>
                  <a:srgbClr val="FF0000"/>
                </a:solidFill>
              </a:rPr>
              <a:t>all simultaneously equal 0</a:t>
            </a:r>
          </a:p>
          <a:p>
            <a:pPr lvl="1"/>
            <a:r>
              <a:rPr lang="en-US" dirty="0"/>
              <a:t>Defines the reduced model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Software generates required </a:t>
            </a:r>
            <a:r>
              <a:rPr lang="en-US" i="1" dirty="0"/>
              <a:t>F</a:t>
            </a:r>
            <a:r>
              <a:rPr lang="en-US" dirty="0"/>
              <a:t>-statistic and calculates </a:t>
            </a:r>
            <a:r>
              <a:rPr lang="en-US" i="1" dirty="0"/>
              <a:t>p</a:t>
            </a:r>
            <a:r>
              <a:rPr lang="en-US" dirty="0"/>
              <a:t>-value based on </a:t>
            </a:r>
            <a:r>
              <a:rPr lang="en-US" i="1" dirty="0"/>
              <a:t>F</a:t>
            </a:r>
            <a:r>
              <a:rPr lang="en-US" dirty="0"/>
              <a:t>-distribution with 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-t degrees-of-freedom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i="1" dirty="0"/>
              <a:t>F</a:t>
            </a:r>
            <a:r>
              <a:rPr lang="en-US" dirty="0"/>
              <a:t>-statistic in general requires matrix computations but can be calculated by hand in special situations</a:t>
            </a:r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Linear Hypothesis Test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42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Even with these general contrast hypotheses, still left without knowledge of which individual effects are truly different from 0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Naïve Approach:</a:t>
            </a:r>
            <a:r>
              <a:rPr lang="en-US" dirty="0"/>
              <a:t> Confidence intervals for each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Issue:</a:t>
            </a:r>
            <a:r>
              <a:rPr lang="en-US" dirty="0"/>
              <a:t> Proposed confidence level only applies to a single interval  </a:t>
            </a:r>
          </a:p>
          <a:p>
            <a:endParaRPr lang="en-US" dirty="0"/>
          </a:p>
          <a:p>
            <a:r>
              <a:rPr lang="en-US" dirty="0"/>
              <a:t>We want to be confident that all proposed intervals simultaneously have the proposed confidence level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One-at-a-time testing of Contrasts</a:t>
            </a:r>
            <a:br>
              <a:rPr lang="en-US" dirty="0"/>
            </a:br>
            <a:r>
              <a:rPr lang="en-US" dirty="0"/>
              <a:t>Multiple comparisons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920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Suppose we want </a:t>
            </a:r>
            <a:r>
              <a:rPr lang="en-US" i="1" dirty="0"/>
              <a:t>k</a:t>
            </a:r>
            <a:r>
              <a:rPr lang="en-US" dirty="0"/>
              <a:t>&gt;1 confidence intervals</a:t>
            </a:r>
          </a:p>
          <a:p>
            <a:endParaRPr lang="en-US" dirty="0"/>
          </a:p>
          <a:p>
            <a:r>
              <a:rPr lang="en-US" dirty="0"/>
              <a:t>Then the probability of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confidence intervals capturing the true contrasts simultaneously </a:t>
            </a:r>
            <a:r>
              <a:rPr lang="en-US" dirty="0">
                <a:solidFill>
                  <a:srgbClr val="FF0000"/>
                </a:solidFill>
              </a:rPr>
              <a:t>could be as low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Example: 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dirty="0">
                <a:solidFill>
                  <a:srgbClr val="FF0000"/>
                </a:solidFill>
              </a:rPr>
              <a:t>=5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                </a:t>
            </a:r>
            <a:r>
              <a:rPr lang="en-US" dirty="0">
                <a:solidFill>
                  <a:srgbClr val="000000"/>
                </a:solidFill>
              </a:rPr>
              <a:t>would give lower bound of 0.75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Idea</a:t>
            </a:r>
            <a:r>
              <a:rPr lang="en-US" dirty="0"/>
              <a:t>: make intervals larger to prevent this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can’t make them too large or they won’t be useful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comparisons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3808791"/>
            <a:ext cx="13208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38" y="4318605"/>
            <a:ext cx="1295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2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pPr marL="274320" lvl="1" indent="-228600">
              <a:buClr>
                <a:schemeClr val="accent1"/>
              </a:buClr>
              <a:buFont typeface="Wingdings 2" pitchFamily="18" charset="2"/>
              <a:buChar char=""/>
            </a:pPr>
            <a:r>
              <a:rPr lang="en-US" sz="2400" dirty="0" err="1"/>
              <a:t>Tukey’s</a:t>
            </a:r>
            <a:r>
              <a:rPr lang="en-US" sz="2400" dirty="0"/>
              <a:t> HSD (Honestly significant difference):</a:t>
            </a:r>
          </a:p>
          <a:p>
            <a:pPr lvl="1"/>
            <a:r>
              <a:rPr lang="en-US" dirty="0"/>
              <a:t>Only works for paired differences</a:t>
            </a:r>
          </a:p>
          <a:p>
            <a:pPr lvl="1"/>
            <a:r>
              <a:rPr lang="en-US" dirty="0"/>
              <a:t>Adjusts critical value to be from </a:t>
            </a:r>
            <a:r>
              <a:rPr lang="en-US" dirty="0" err="1">
                <a:solidFill>
                  <a:srgbClr val="FF0000"/>
                </a:solidFill>
              </a:rPr>
              <a:t>studentized</a:t>
            </a:r>
            <a:r>
              <a:rPr lang="en-US" dirty="0">
                <a:solidFill>
                  <a:srgbClr val="FF0000"/>
                </a:solidFill>
              </a:rPr>
              <a:t> range distribution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 err="1"/>
              <a:t>Dunnett</a:t>
            </a:r>
            <a:r>
              <a:rPr lang="en-US" dirty="0"/>
              <a:t> Adjustment:</a:t>
            </a:r>
          </a:p>
          <a:p>
            <a:pPr lvl="1"/>
            <a:r>
              <a:rPr lang="en-US" dirty="0"/>
              <a:t>Specific pairwise comparisons to reference treatment</a:t>
            </a:r>
          </a:p>
          <a:p>
            <a:pPr lvl="1"/>
            <a:r>
              <a:rPr lang="en-US" dirty="0"/>
              <a:t>Usually control or the “best” treatment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comparison adjustments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431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Highest-order polynomial = </a:t>
                </a:r>
                <a:r>
                  <a:rPr lang="en-US" i="1" dirty="0"/>
                  <a:t>t</a:t>
                </a:r>
                <a:r>
                  <a:rPr lang="en-US" dirty="0"/>
                  <a:t>-1</a:t>
                </a:r>
              </a:p>
              <a:p>
                <a:pPr lvl="1"/>
                <a:r>
                  <a:rPr lang="en-US" i="1" dirty="0"/>
                  <a:t>t</a:t>
                </a:r>
                <a:r>
                  <a:rPr lang="en-US" dirty="0"/>
                  <a:t>=2 levels means simple linear regression</a:t>
                </a:r>
              </a:p>
              <a:p>
                <a:pPr lvl="1"/>
                <a:r>
                  <a:rPr lang="en-US" i="1" dirty="0"/>
                  <a:t>t</a:t>
                </a:r>
                <a:r>
                  <a:rPr lang="en-US" dirty="0"/>
                  <a:t>=3 levels means quadratic regression</a:t>
                </a:r>
              </a:p>
              <a:p>
                <a:r>
                  <a:rPr lang="en-US" dirty="0"/>
                  <a:t>Start with overall model test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𝑑𝑖𝑓𝑓𝑒𝑟𝑒𝑛𝑡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45720" indent="0" algn="ctr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Reduced (null) model: </a:t>
                </a:r>
                <a:r>
                  <a:rPr lang="en-US" dirty="0"/>
                  <a:t>intercept only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Full model:</a:t>
                </a:r>
                <a:r>
                  <a:rPr lang="en-US" dirty="0"/>
                  <a:t> all parameters included</a:t>
                </a:r>
              </a:p>
              <a:p>
                <a:endParaRPr lang="en-US" dirty="0"/>
              </a:p>
              <a:p>
                <a:r>
                  <a:rPr lang="en-US" dirty="0"/>
                  <a:t>Not the most interesting test but good starting point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  <a:br>
              <a:rPr lang="en-US" dirty="0"/>
            </a:br>
            <a:r>
              <a:rPr lang="en-US" dirty="0"/>
              <a:t>Inference: Overall Model</a:t>
            </a:r>
          </a:p>
        </p:txBody>
      </p:sp>
    </p:spTree>
    <p:extLst>
      <p:ext uri="{BB962C8B-B14F-4D97-AF65-F5344CB8AC3E}">
        <p14:creationId xmlns:p14="http://schemas.microsoft.com/office/powerpoint/2010/main" val="9019855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Just like with post-hoc contrast testing, want to know which polynomial terms we can drop</a:t>
                </a:r>
              </a:p>
              <a:p>
                <a:endParaRPr lang="en-US" dirty="0"/>
              </a:p>
              <a:p>
                <a:r>
                  <a:rPr lang="en-US" dirty="0"/>
                  <a:t>Advantages of small-order polynomials: </a:t>
                </a:r>
              </a:p>
              <a:p>
                <a:pPr lvl="1"/>
                <a:r>
                  <a:rPr lang="en-US" dirty="0"/>
                  <a:t>Easy to interpret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Smaller parameter 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known)</a:t>
                </a:r>
              </a:p>
              <a:p>
                <a:endParaRPr lang="en-US" dirty="0"/>
              </a:p>
              <a:p>
                <a:r>
                  <a:rPr lang="en-US" dirty="0"/>
                  <a:t>Disadvantages of small-order polynomials:</a:t>
                </a:r>
              </a:p>
              <a:p>
                <a:pPr lvl="1"/>
                <a:r>
                  <a:rPr lang="en-US" dirty="0"/>
                  <a:t>Limited types of relationships</a:t>
                </a:r>
              </a:p>
              <a:p>
                <a:pPr lvl="1"/>
                <a:r>
                  <a:rPr lang="en-US" dirty="0"/>
                  <a:t>Potentially biased parameter estimates if wrong model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Inflated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sym typeface="Wingdings" pitchFamily="2" charset="2"/>
                  </a:rPr>
                  <a:t> larger parameter standard errors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 r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  <a:br>
              <a:rPr lang="en-US" dirty="0"/>
            </a:br>
            <a:r>
              <a:rPr lang="en-US" dirty="0"/>
              <a:t>Inference: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154921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Nuisance factor: </a:t>
            </a:r>
            <a:r>
              <a:rPr lang="en-US" dirty="0"/>
              <a:t>known variable that could influence response but not of particular interest</a:t>
            </a:r>
          </a:p>
          <a:p>
            <a:pPr lvl="1"/>
            <a:r>
              <a:rPr lang="en-US" dirty="0"/>
              <a:t>Sometimes fixed to specific level</a:t>
            </a:r>
          </a:p>
          <a:p>
            <a:pPr lvl="1"/>
            <a:r>
              <a:rPr lang="en-US" dirty="0"/>
              <a:t>Otherwise should be adjusted in the analysis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Lurking variables: </a:t>
            </a:r>
            <a:r>
              <a:rPr lang="en-US" dirty="0"/>
              <a:t>like nuisance factor except it is unknown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unobservable</a:t>
            </a:r>
          </a:p>
          <a:p>
            <a:endParaRPr lang="en-US" dirty="0"/>
          </a:p>
          <a:p>
            <a:r>
              <a:rPr lang="en-US" dirty="0"/>
              <a:t>Randomization reduces chance treatment factor(s) are correlated with these types of variables</a:t>
            </a:r>
          </a:p>
          <a:p>
            <a:pPr lvl="1"/>
            <a:r>
              <a:rPr lang="en-US" dirty="0"/>
              <a:t>Two factors are </a:t>
            </a:r>
            <a:r>
              <a:rPr lang="en-US" dirty="0">
                <a:solidFill>
                  <a:srgbClr val="FF0000"/>
                </a:solidFill>
              </a:rPr>
              <a:t>confounded</a:t>
            </a:r>
            <a:r>
              <a:rPr lang="en-US" dirty="0"/>
              <a:t> if perfectly correlated</a:t>
            </a:r>
          </a:p>
          <a:p>
            <a:pPr lvl="1"/>
            <a:r>
              <a:rPr lang="en-US" dirty="0"/>
              <a:t>E.g. every time assign subject to not smoke they must also exercise three times a week, smokers not allowed to exercise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external variables and relationships between variables</a:t>
            </a:r>
          </a:p>
        </p:txBody>
      </p:sp>
    </p:spTree>
    <p:extLst>
      <p:ext uri="{BB962C8B-B14F-4D97-AF65-F5344CB8AC3E}">
        <p14:creationId xmlns:p14="http://schemas.microsoft.com/office/powerpoint/2010/main" val="38893718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Avoid aliasing issue by starting with high-order polynomial model and test largest order coefficient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Reduced (null) model:</a:t>
                </a:r>
                <a:r>
                  <a:rPr lang="en-US" dirty="0"/>
                  <a:t> polynomial of order </a:t>
                </a:r>
                <a:r>
                  <a:rPr lang="en-US" i="1" dirty="0"/>
                  <a:t>p</a:t>
                </a:r>
                <a:r>
                  <a:rPr lang="en-US" dirty="0"/>
                  <a:t>-1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Full model:</a:t>
                </a:r>
                <a:r>
                  <a:rPr lang="en-US" dirty="0"/>
                  <a:t> polynomial of order </a:t>
                </a:r>
                <a:r>
                  <a:rPr lang="en-US" i="1" dirty="0"/>
                  <a:t>p</a:t>
                </a:r>
              </a:p>
              <a:p>
                <a:endParaRPr lang="en-US" i="1" dirty="0"/>
              </a:p>
              <a:p>
                <a:r>
                  <a:rPr lang="en-US" dirty="0"/>
                  <a:t>Can test with either </a:t>
                </a:r>
                <a:r>
                  <a:rPr lang="en-US" i="1" dirty="0"/>
                  <a:t>t</a:t>
                </a:r>
                <a:r>
                  <a:rPr lang="en-US" dirty="0"/>
                  <a:t>-test or </a:t>
                </a:r>
                <a:r>
                  <a:rPr lang="en-US" i="1" dirty="0"/>
                  <a:t>F</a:t>
                </a:r>
                <a:r>
                  <a:rPr lang="en-US" dirty="0"/>
                  <a:t>-test (equivalent)</a:t>
                </a:r>
              </a:p>
              <a:p>
                <a:r>
                  <a:rPr lang="en-US" dirty="0"/>
                  <a:t>Continue removing terms until largest coefficient becomes significant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Elimination</a:t>
            </a:r>
          </a:p>
        </p:txBody>
      </p:sp>
    </p:spTree>
    <p:extLst>
      <p:ext uri="{BB962C8B-B14F-4D97-AF65-F5344CB8AC3E}">
        <p14:creationId xmlns:p14="http://schemas.microsoft.com/office/powerpoint/2010/main" val="1474372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Explain F-test for ANOVA using expected values of </a:t>
            </a:r>
            <a:r>
              <a:rPr lang="en-US" dirty="0" err="1"/>
              <a:t>msT</a:t>
            </a:r>
            <a:r>
              <a:rPr lang="en-US" dirty="0"/>
              <a:t> and </a:t>
            </a:r>
            <a:r>
              <a:rPr lang="en-US" dirty="0" err="1"/>
              <a:t>msE</a:t>
            </a:r>
            <a:endParaRPr lang="en-US" dirty="0"/>
          </a:p>
          <a:p>
            <a:r>
              <a:rPr lang="en-US" dirty="0"/>
              <a:t>Explain difference between central and non-central F </a:t>
            </a:r>
          </a:p>
          <a:p>
            <a:r>
              <a:rPr lang="en-US" dirty="0"/>
              <a:t>Explain connection between F and T-statistic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903859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4038599" y="3410272"/>
            <a:ext cx="1981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80"/>
              </a:spcBef>
              <a:spcAft>
                <a:spcPts val="0"/>
              </a:spcAft>
              <a:buSzPts val="1900"/>
              <a:buNone/>
            </a:pPr>
            <a:r>
              <a:rPr lang="en-US" smtClean="0"/>
              <a:t>Chapter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03" name="Google Shape;103;p1"/>
          <p:cNvSpPr txBox="1">
            <a:spLocks noGrp="1"/>
          </p:cNvSpPr>
          <p:nvPr>
            <p:ph type="title"/>
          </p:nvPr>
        </p:nvSpPr>
        <p:spPr>
          <a:xfrm>
            <a:off x="457199" y="2052960"/>
            <a:ext cx="844391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bre Franklin Medium"/>
              <a:buNone/>
            </a:pPr>
            <a:r>
              <a:rPr lang="en-US"/>
              <a:t>COMPLETELY RANDOMIZED DESIGNS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12232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complete randomization means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Perform randomization in </a:t>
            </a:r>
            <a:r>
              <a:rPr lang="en-US" dirty="0" smtClean="0"/>
              <a:t>R (lab 7)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State assumptions that make this design appropriate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 smtClean="0"/>
              <a:t>Define </a:t>
            </a:r>
            <a:r>
              <a:rPr lang="en-US" dirty="0"/>
              <a:t>experimental and observational error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Give hypothetical examples for sources of variation contributing to the two types of error</a:t>
            </a:r>
            <a:endParaRPr dirty="0"/>
          </a:p>
        </p:txBody>
      </p:sp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LEARNING OBJECTIVES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07535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Every experimental design starts with a pre-randomized </a:t>
            </a:r>
            <a:r>
              <a:rPr lang="en-US">
                <a:solidFill>
                  <a:srgbClr val="FF0000"/>
                </a:solidFill>
              </a:rPr>
              <a:t>design plan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CRD plan is most basic: 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/>
              <a:t>List out all possible treatment levels (could come from one or more treatment factors)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/>
              <a:t>Decide number of replicates per treatment level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Given CRD plan, assignment of treatments to EUs is done </a:t>
            </a:r>
            <a:r>
              <a:rPr lang="en-US">
                <a:solidFill>
                  <a:srgbClr val="FF0000"/>
                </a:solidFill>
              </a:rPr>
              <a:t>completely at random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Randomization is valid if it preserves the desired replication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548640" lvl="1" indent="-5588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COMPLETELY RANDOMIZED DESIGNS (CRD)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18940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Treatment factor</a:t>
            </a:r>
            <a:r>
              <a:rPr lang="en-US"/>
              <a:t>: time to rise (3 levels)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Assign levels 1, 2, and 3 to </a:t>
            </a:r>
            <a:r>
              <a:rPr lang="en-US" i="1"/>
              <a:t>r</a:t>
            </a:r>
            <a:r>
              <a:rPr lang="en-US" i="1" baseline="-25000"/>
              <a:t>1</a:t>
            </a:r>
            <a:r>
              <a:rPr lang="en-US" i="1"/>
              <a:t>, r</a:t>
            </a:r>
            <a:r>
              <a:rPr lang="en-US" i="1" baseline="-25000"/>
              <a:t>2</a:t>
            </a:r>
            <a:r>
              <a:rPr lang="en-US" i="1"/>
              <a:t>, </a:t>
            </a:r>
            <a:r>
              <a:rPr lang="en-US"/>
              <a:t>and </a:t>
            </a:r>
            <a:r>
              <a:rPr lang="en-US" i="1"/>
              <a:t>r</a:t>
            </a:r>
            <a:r>
              <a:rPr lang="en-US" baseline="-25000"/>
              <a:t>3</a:t>
            </a:r>
            <a:r>
              <a:rPr lang="en-US"/>
              <a:t> EUs (</a:t>
            </a:r>
            <a:r>
              <a:rPr lang="en-US" i="1"/>
              <a:t>r</a:t>
            </a:r>
            <a:r>
              <a:rPr lang="en-US" i="1" baseline="-25000"/>
              <a:t>1</a:t>
            </a:r>
            <a:r>
              <a:rPr lang="en-US" i="1"/>
              <a:t>+r</a:t>
            </a:r>
            <a:r>
              <a:rPr lang="en-US" i="1" baseline="-25000"/>
              <a:t>2</a:t>
            </a:r>
            <a:r>
              <a:rPr lang="en-US" i="1"/>
              <a:t>+r</a:t>
            </a:r>
            <a:r>
              <a:rPr lang="en-US" i="1" baseline="-25000"/>
              <a:t>3</a:t>
            </a:r>
            <a:r>
              <a:rPr lang="en-US" i="1"/>
              <a:t>=N</a:t>
            </a:r>
            <a:r>
              <a:rPr lang="en-US"/>
              <a:t>)</a:t>
            </a:r>
            <a:endParaRPr/>
          </a:p>
          <a:p>
            <a:pPr marL="548640" lvl="1" indent="-5588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Example:</a:t>
            </a:r>
            <a:r>
              <a:rPr lang="en-US"/>
              <a:t> </a:t>
            </a:r>
            <a:r>
              <a:rPr lang="en-US" i="1"/>
              <a:t>N</a:t>
            </a:r>
            <a:r>
              <a:rPr lang="en-US"/>
              <a:t>=12 loaf pans with </a:t>
            </a:r>
            <a:r>
              <a:rPr lang="en-US" i="1"/>
              <a:t>r</a:t>
            </a:r>
            <a:r>
              <a:rPr lang="en-US" i="1" baseline="-25000"/>
              <a:t>1 </a:t>
            </a:r>
            <a:r>
              <a:rPr lang="en-US"/>
              <a:t>=</a:t>
            </a:r>
            <a:r>
              <a:rPr lang="en-US" i="1"/>
              <a:t> r</a:t>
            </a:r>
            <a:r>
              <a:rPr lang="en-US" i="1" baseline="-25000"/>
              <a:t>2 </a:t>
            </a:r>
            <a:r>
              <a:rPr lang="en-US"/>
              <a:t>=</a:t>
            </a:r>
            <a:r>
              <a:rPr lang="en-US" i="1"/>
              <a:t> r</a:t>
            </a:r>
            <a:r>
              <a:rPr lang="en-US" i="1" baseline="-25000"/>
              <a:t>3 </a:t>
            </a:r>
            <a:r>
              <a:rPr lang="en-US"/>
              <a:t>=4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Randomization procedure is valid is every permutation of treatment labels is equally likely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NOT THE SAME AS SAYING EVERY EU HAS SAME CHANCE TO BE ASSIGNED A GIVEN TREATMENT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BREAD RISING EXAMPLE</a:t>
            </a:r>
            <a:br>
              <a:rPr lang="en-US"/>
            </a:br>
            <a:r>
              <a:rPr lang="en-US"/>
              <a:t>RANDOMIZATION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123" name="Google Shape;123;p4"/>
          <p:cNvGraphicFramePr/>
          <p:nvPr/>
        </p:nvGraphicFramePr>
        <p:xfrm>
          <a:off x="243128" y="3492471"/>
          <a:ext cx="8690175" cy="1483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EU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Examples of the wrong way to randomize: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>
                <a:solidFill>
                  <a:srgbClr val="000000"/>
                </a:solidFill>
              </a:rPr>
              <a:t>For each EU, randomly generate number from {1,2,3}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>
                <a:solidFill>
                  <a:srgbClr val="000000"/>
                </a:solidFill>
              </a:rPr>
              <a:t>Start with EU 1 and randomly generate number from {1,2,3}, continue to other EUs until desired replication is met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00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Possible designs under (1) and (2)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INCORRECT RANDOMIZATION SCHEMES</a:t>
            </a:r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133" name="Google Shape;133;p5"/>
          <p:cNvGraphicFramePr/>
          <p:nvPr/>
        </p:nvGraphicFramePr>
        <p:xfrm>
          <a:off x="185660" y="4288534"/>
          <a:ext cx="8798550" cy="21234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73200"/>
                <a:gridCol w="608650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Randomize Scheme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EU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0017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Scheme 2 is invalid because the two assignments have different probabilities of occurring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INCORRECT RANDOMIZATION SCHEMES</a:t>
            </a:r>
            <a:endParaRPr/>
          </a:p>
        </p:txBody>
      </p:sp>
      <p:sp>
        <p:nvSpPr>
          <p:cNvPr id="140" name="Google Shape;140;p6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141" name="Google Shape;141;p6"/>
          <p:cNvGraphicFramePr/>
          <p:nvPr/>
        </p:nvGraphicFramePr>
        <p:xfrm>
          <a:off x="172345" y="2694623"/>
          <a:ext cx="8798550" cy="10109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73200"/>
                <a:gridCol w="608650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Randomize Scheme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EU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42" name="Google Shape;142;p6"/>
          <p:cNvGraphicFramePr/>
          <p:nvPr/>
        </p:nvGraphicFramePr>
        <p:xfrm>
          <a:off x="185660" y="5263991"/>
          <a:ext cx="8798550" cy="10109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73200"/>
                <a:gridCol w="608650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Randomize Scheme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EU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3" name="Google Shape;143;p6"/>
          <p:cNvSpPr/>
          <p:nvPr/>
        </p:nvSpPr>
        <p:spPr>
          <a:xfrm rot="-5400000">
            <a:off x="4912268" y="1205038"/>
            <a:ext cx="244743" cy="5373927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3966205" y="4078459"/>
            <a:ext cx="21368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Each have prob 1/3</a:t>
            </a:r>
            <a:endParaRPr/>
          </a:p>
        </p:txBody>
      </p:sp>
      <p:sp>
        <p:nvSpPr>
          <p:cNvPr id="145" name="Google Shape;145;p6"/>
          <p:cNvSpPr/>
          <p:nvPr/>
        </p:nvSpPr>
        <p:spPr>
          <a:xfrm rot="-5400000">
            <a:off x="8049911" y="3649975"/>
            <a:ext cx="171432" cy="41074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7180301" y="4078459"/>
            <a:ext cx="10826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Prob 1/2</a:t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 rot="-5400000">
            <a:off x="8613749" y="3657319"/>
            <a:ext cx="171432" cy="41074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8257085" y="4078459"/>
            <a:ext cx="8373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Prob 1</a:t>
            </a:r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3689268" y="4447791"/>
            <a:ext cx="2505686" cy="9444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56427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1" t="-73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 </a:t>
            </a: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CORRECT RANDOMIZATION SCHEME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88376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Treatments do not have to be equally replicated for a design to be called a CRD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Called a CRD because of randomization procedure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Recommended when EUs are fairly homogenous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Nuisance factors are either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/>
              <a:t>Held constant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/>
              <a:t>Measured and adjusted for with </a:t>
            </a:r>
            <a:r>
              <a:rPr lang="en-US">
                <a:solidFill>
                  <a:srgbClr val="FF0000"/>
                </a:solidFill>
              </a:rPr>
              <a:t>analysis of covariance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COMMENTS ABOUT CRDS</a:t>
            </a:r>
            <a:endParaRPr/>
          </a:p>
        </p:txBody>
      </p:sp>
      <p:sp>
        <p:nvSpPr>
          <p:cNvPr id="169" name="Google Shape;169;p9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178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Independent variables (sources of variation):</a:t>
            </a:r>
          </a:p>
          <a:p>
            <a:pPr lvl="1"/>
            <a:r>
              <a:rPr lang="en-US" dirty="0"/>
              <a:t>Smoker/non-smoker</a:t>
            </a:r>
          </a:p>
          <a:p>
            <a:pPr lvl="1"/>
            <a:r>
              <a:rPr lang="en-US" dirty="0"/>
              <a:t>Genetic information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Environment information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Dependent variable:</a:t>
            </a:r>
          </a:p>
          <a:p>
            <a:pPr lvl="1"/>
            <a:r>
              <a:rPr lang="en-US" dirty="0"/>
              <a:t>0/1 indicator for whether subject has lung cancer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Activity:</a:t>
            </a:r>
            <a:r>
              <a:rPr lang="en-US" dirty="0">
                <a:solidFill>
                  <a:srgbClr val="000000"/>
                </a:solidFill>
              </a:rPr>
              <a:t> identify the treatment factor and at least one nuisance and lurking factor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2:</a:t>
            </a:r>
            <a:br>
              <a:rPr lang="en-US" dirty="0"/>
            </a:br>
            <a:r>
              <a:rPr lang="en-US" dirty="0"/>
              <a:t>Applying Definitions</a:t>
            </a:r>
          </a:p>
        </p:txBody>
      </p:sp>
    </p:spTree>
    <p:extLst>
      <p:ext uri="{BB962C8B-B14F-4D97-AF65-F5344CB8AC3E}">
        <p14:creationId xmlns:p14="http://schemas.microsoft.com/office/powerpoint/2010/main" val="20729526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Experimental error: </a:t>
            </a:r>
            <a:r>
              <a:rPr lang="en-US">
                <a:solidFill>
                  <a:srgbClr val="000000"/>
                </a:solidFill>
              </a:rPr>
              <a:t>variation between responses subjected to the same treatment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Sources of experimental error: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EU variability</a:t>
            </a:r>
            <a:r>
              <a:rPr lang="en-US">
                <a:solidFill>
                  <a:srgbClr val="000000"/>
                </a:solidFill>
              </a:rPr>
              <a:t> (present independently of treatment)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Treatment application error</a:t>
            </a:r>
            <a:r>
              <a:rPr lang="en-US">
                <a:solidFill>
                  <a:srgbClr val="000000"/>
                </a:solidFill>
              </a:rPr>
              <a:t> (inability to apply treatment exactly same)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EU state variability</a:t>
            </a:r>
            <a:r>
              <a:rPr lang="en-US">
                <a:solidFill>
                  <a:srgbClr val="000000"/>
                </a:solidFill>
              </a:rPr>
              <a:t> (changes in EU that occur during/after treatment separate from the treatment effect)</a:t>
            </a:r>
            <a:endParaRPr/>
          </a:p>
          <a:p>
            <a:pPr marL="822960" lvl="2" indent="-182880" algn="l" rtl="0"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>
                <a:solidFill>
                  <a:srgbClr val="000000"/>
                </a:solidFill>
              </a:rPr>
              <a:t>Environmental factors realized through state variability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00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Does not have OU variability = </a:t>
            </a:r>
            <a:r>
              <a:rPr lang="en-US">
                <a:solidFill>
                  <a:srgbClr val="FF0000"/>
                </a:solidFill>
              </a:rPr>
              <a:t>observational error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EXPERIMENTAL ERROR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1572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Observational error: </a:t>
            </a:r>
            <a:r>
              <a:rPr lang="en-US"/>
              <a:t>response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variation between OUs within same EU</a:t>
            </a: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Sources of observational error: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OU variability </a:t>
            </a:r>
            <a:r>
              <a:rPr lang="en-US">
                <a:solidFill>
                  <a:srgbClr val="000000"/>
                </a:solidFill>
              </a:rPr>
              <a:t>(present independently of treatment)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Measurement error </a:t>
            </a:r>
            <a:r>
              <a:rPr lang="en-US"/>
              <a:t>(inability to accurately measure a constant)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Inconsistent within-EU treatment application </a:t>
            </a:r>
            <a:r>
              <a:rPr lang="en-US">
                <a:solidFill>
                  <a:srgbClr val="000000"/>
                </a:solidFill>
              </a:rPr>
              <a:t>(inability to apply a treatment uniformly across EU)</a:t>
            </a:r>
            <a:endParaRPr/>
          </a:p>
          <a:p>
            <a:pPr marL="548640" lvl="1" indent="-5588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00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Estimate experimental and observational variance </a:t>
            </a:r>
            <a:r>
              <a:rPr lang="en-US">
                <a:solidFill>
                  <a:srgbClr val="FF0000"/>
                </a:solidFill>
              </a:rPr>
              <a:t>separately</a:t>
            </a:r>
            <a:r>
              <a:rPr lang="en-US">
                <a:solidFill>
                  <a:srgbClr val="000000"/>
                </a:solidFill>
              </a:rPr>
              <a:t> only with multiple measurements per EU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Won’t consider these models right now, just </a:t>
            </a:r>
            <a:r>
              <a:rPr lang="en-US">
                <a:solidFill>
                  <a:srgbClr val="FF0000"/>
                </a:solidFill>
              </a:rPr>
              <a:t>average the multiple responses</a:t>
            </a:r>
            <a:r>
              <a:rPr lang="en-US">
                <a:solidFill>
                  <a:srgbClr val="000000"/>
                </a:solidFill>
              </a:rPr>
              <a:t> from same EU</a:t>
            </a:r>
            <a:endParaRPr/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OBSERVATIONAL ERROR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21784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99" t="-9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 </a:t>
            </a:r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VISUALIZING OU VS EU VARIABILITY</a:t>
            </a:r>
            <a:endParaRPr/>
          </a:p>
        </p:txBody>
      </p:sp>
      <p:graphicFrame>
        <p:nvGraphicFramePr>
          <p:cNvPr id="195" name="Google Shape;195;p13"/>
          <p:cNvGraphicFramePr/>
          <p:nvPr/>
        </p:nvGraphicFramePr>
        <p:xfrm>
          <a:off x="123276" y="3146163"/>
          <a:ext cx="8665700" cy="1483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960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j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k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13"/>
          <p:cNvSpPr/>
          <p:nvPr/>
        </p:nvSpPr>
        <p:spPr>
          <a:xfrm rot="-5400000">
            <a:off x="827072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7" name="Google Shape;197;p13"/>
          <p:cNvSpPr/>
          <p:nvPr/>
        </p:nvSpPr>
        <p:spPr>
          <a:xfrm rot="-5400000">
            <a:off x="1791131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8" name="Google Shape;198;p13"/>
          <p:cNvSpPr/>
          <p:nvPr/>
        </p:nvSpPr>
        <p:spPr>
          <a:xfrm rot="-5400000">
            <a:off x="2715807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9" name="Google Shape;199;p13"/>
          <p:cNvSpPr/>
          <p:nvPr/>
        </p:nvSpPr>
        <p:spPr>
          <a:xfrm rot="-5400000">
            <a:off x="3597680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0" name="Google Shape;200;p13"/>
          <p:cNvSpPr/>
          <p:nvPr/>
        </p:nvSpPr>
        <p:spPr>
          <a:xfrm rot="-5400000">
            <a:off x="4561739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1" name="Google Shape;201;p13"/>
          <p:cNvSpPr/>
          <p:nvPr/>
        </p:nvSpPr>
        <p:spPr>
          <a:xfrm rot="-5400000">
            <a:off x="5486415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2" name="Google Shape;202;p13"/>
          <p:cNvSpPr/>
          <p:nvPr/>
        </p:nvSpPr>
        <p:spPr>
          <a:xfrm rot="-5400000">
            <a:off x="6387984" y="4357860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3" name="Google Shape;203;p13"/>
          <p:cNvSpPr/>
          <p:nvPr/>
        </p:nvSpPr>
        <p:spPr>
          <a:xfrm rot="-5400000">
            <a:off x="7310947" y="4357860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4" name="Google Shape;204;p13"/>
          <p:cNvSpPr/>
          <p:nvPr/>
        </p:nvSpPr>
        <p:spPr>
          <a:xfrm rot="-5400000">
            <a:off x="8245897" y="4357860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1871884" y="5247180"/>
            <a:ext cx="54003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OU variability between measurements from same EU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(variability for fixed values </a:t>
            </a:r>
            <a:r>
              <a:rPr lang="en-US" sz="1800" i="1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</a:t>
            </a: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and </a:t>
            </a:r>
            <a:r>
              <a:rPr lang="en-US" sz="1800" i="1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j)</a:t>
            </a: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74465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99" t="-9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 </a:t>
            </a:r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VISUALIZING OU VS EU VARIABILITY</a:t>
            </a:r>
            <a:endParaRPr/>
          </a:p>
        </p:txBody>
      </p:sp>
      <p:graphicFrame>
        <p:nvGraphicFramePr>
          <p:cNvPr id="212" name="Google Shape;212;p14"/>
          <p:cNvGraphicFramePr/>
          <p:nvPr/>
        </p:nvGraphicFramePr>
        <p:xfrm>
          <a:off x="123276" y="3146163"/>
          <a:ext cx="8665700" cy="1854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960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j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k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Google Shape;213;p14"/>
          <p:cNvSpPr txBox="1"/>
          <p:nvPr/>
        </p:nvSpPr>
        <p:spPr>
          <a:xfrm>
            <a:off x="615514" y="5606016"/>
            <a:ext cx="79122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EU variability between average measurements across EU with same treatment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(variability for fixed value </a:t>
            </a:r>
            <a:r>
              <a:rPr lang="en-US" sz="1800" i="1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i)</a:t>
            </a: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4" name="Google Shape;214;p14"/>
          <p:cNvSpPr/>
          <p:nvPr/>
        </p:nvSpPr>
        <p:spPr>
          <a:xfrm rot="-5400000">
            <a:off x="1741470" y="3798025"/>
            <a:ext cx="256854" cy="27534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5" name="Google Shape;215;p14"/>
          <p:cNvSpPr/>
          <p:nvPr/>
        </p:nvSpPr>
        <p:spPr>
          <a:xfrm rot="-5400000">
            <a:off x="4515492" y="3789476"/>
            <a:ext cx="256854" cy="27534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6" name="Google Shape;216;p14"/>
          <p:cNvSpPr/>
          <p:nvPr/>
        </p:nvSpPr>
        <p:spPr>
          <a:xfrm rot="-5400000">
            <a:off x="7289514" y="3789251"/>
            <a:ext cx="256854" cy="27534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9439022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000000"/>
                </a:solidFill>
              </a:rPr>
              <a:t>Box et al (1978) describe experiment to determine whether a change in fertilizer mixture would change yield of tomato plants (# tomatoes from plant)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000000"/>
                </a:solidFill>
              </a:rPr>
              <a:t>11 tomato plants were planted in a single row, fertilizer A or B was randomly assigned to each plant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FERTILIZER AND TOMATO PLANTS</a:t>
            </a:r>
            <a:endParaRPr/>
          </a:p>
        </p:txBody>
      </p:sp>
      <p:graphicFrame>
        <p:nvGraphicFramePr>
          <p:cNvPr id="223" name="Google Shape;223;p15"/>
          <p:cNvGraphicFramePr/>
          <p:nvPr/>
        </p:nvGraphicFramePr>
        <p:xfrm>
          <a:off x="380999" y="4381364"/>
          <a:ext cx="8196250" cy="741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4700"/>
                <a:gridCol w="641050"/>
                <a:gridCol w="641050"/>
                <a:gridCol w="641050"/>
                <a:gridCol w="641050"/>
                <a:gridCol w="641050"/>
                <a:gridCol w="641050"/>
                <a:gridCol w="641050"/>
                <a:gridCol w="641050"/>
                <a:gridCol w="641050"/>
                <a:gridCol w="641050"/>
                <a:gridCol w="64105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Container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7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Fertilizer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2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2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80016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80016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80016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6890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complete randomization means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Perform randomization in </a:t>
            </a:r>
            <a:r>
              <a:rPr lang="en-US" dirty="0" smtClean="0"/>
              <a:t>R (lab 7)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State assumptions that make this design appropriate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 smtClean="0"/>
              <a:t>Define </a:t>
            </a:r>
            <a:r>
              <a:rPr lang="en-US" dirty="0"/>
              <a:t>experimental and observational error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Give hypothetical examples for sources of variation contributing to the two types of error</a:t>
            </a:r>
            <a:endParaRPr dirty="0"/>
          </a:p>
        </p:txBody>
      </p:sp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LEARNING OBJECTIVES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5351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67149" y="2991495"/>
            <a:ext cx="1981200" cy="1828800"/>
          </a:xfrm>
        </p:spPr>
        <p:txBody>
          <a:bodyPr/>
          <a:lstStyle/>
          <a:p>
            <a:r>
              <a:rPr lang="en-US" smtClean="0"/>
              <a:t>Chapter </a:t>
            </a:r>
            <a:r>
              <a:rPr lang="en-US" dirty="0"/>
              <a:t>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8186738" cy="1828800"/>
          </a:xfrm>
        </p:spPr>
        <p:txBody>
          <a:bodyPr/>
          <a:lstStyle/>
          <a:p>
            <a:r>
              <a:rPr lang="en-US" dirty="0"/>
              <a:t>Analysis of Covariance</a:t>
            </a:r>
          </a:p>
        </p:txBody>
      </p:sp>
    </p:spTree>
    <p:extLst>
      <p:ext uri="{BB962C8B-B14F-4D97-AF65-F5344CB8AC3E}">
        <p14:creationId xmlns:p14="http://schemas.microsoft.com/office/powerpoint/2010/main" val="15121862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Explain differences between treatment factors and covariates</a:t>
            </a:r>
          </a:p>
          <a:p>
            <a:r>
              <a:rPr lang="en-US" dirty="0"/>
              <a:t>Explain usual assumptions between covariates, treatments, and responses</a:t>
            </a:r>
          </a:p>
          <a:p>
            <a:r>
              <a:rPr lang="en-US" dirty="0" smtClean="0"/>
              <a:t>Write </a:t>
            </a:r>
            <a:r>
              <a:rPr lang="en-US" dirty="0"/>
              <a:t>ANCOVA models for a single covariate</a:t>
            </a:r>
          </a:p>
          <a:p>
            <a:r>
              <a:rPr lang="en-US" dirty="0"/>
              <a:t>Perform ANCOVA in </a:t>
            </a:r>
            <a:r>
              <a:rPr lang="en-US" dirty="0" smtClean="0"/>
              <a:t>R (upcoming Lab)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9923041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Goal:</a:t>
                </a:r>
                <a:r>
                  <a:rPr lang="en-US" dirty="0"/>
                  <a:t> compare effects of several diets on the weights of month-old piglets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Response: </a:t>
                </a:r>
                <a:r>
                  <a:rPr lang="en-US" dirty="0"/>
                  <a:t>weight after being on diet for one month</a:t>
                </a:r>
              </a:p>
              <a:p>
                <a:r>
                  <a:rPr lang="en-US" dirty="0"/>
                  <a:t>The initial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 is significantly correlated with the weight after one month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Prevent potential confounding and experimental error due to the variation in initial weight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 r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22" y="3638574"/>
            <a:ext cx="2303757" cy="1975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38" y="3778110"/>
            <a:ext cx="2405803" cy="16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729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Nuisance factor: </a:t>
                </a:r>
                <a:r>
                  <a:rPr lang="en-US" dirty="0"/>
                  <a:t>potential major source of variation unrelated to treatments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Control: </a:t>
                </a:r>
                <a:r>
                  <a:rPr lang="en-US" dirty="0"/>
                  <a:t>set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similar level, no modeling</a:t>
                </a:r>
              </a:p>
              <a:p>
                <a:pPr lvl="1"/>
                <a:r>
                  <a:rPr lang="en-US" dirty="0"/>
                  <a:t>Not always possible</a:t>
                </a:r>
              </a:p>
              <a:p>
                <a:pPr lvl="1"/>
                <a:r>
                  <a:rPr lang="en-US" dirty="0"/>
                  <a:t>Could reduce representativeness of results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Blocking:</a:t>
                </a:r>
                <a:r>
                  <a:rPr lang="en-US" dirty="0"/>
                  <a:t> group EU’s having same/similar levels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Need to measure nuisance factor </a:t>
                </a:r>
                <a:r>
                  <a:rPr lang="en-US" dirty="0">
                    <a:solidFill>
                      <a:srgbClr val="FF0000"/>
                    </a:solidFill>
                  </a:rPr>
                  <a:t>prior to randomization</a:t>
                </a:r>
              </a:p>
              <a:p>
                <a:pPr lvl="1"/>
                <a:r>
                  <a:rPr lang="en-US" dirty="0"/>
                  <a:t>Separate randomizations for each level!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Analysis of covariance:</a:t>
                </a:r>
                <a:r>
                  <a:rPr lang="en-US" dirty="0"/>
                  <a:t>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prior to treatment application and include relationship in the model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 r="-1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Covariates and nuisance factors</a:t>
            </a:r>
          </a:p>
        </p:txBody>
      </p:sp>
    </p:spTree>
    <p:extLst>
      <p:ext uri="{BB962C8B-B14F-4D97-AF65-F5344CB8AC3E}">
        <p14:creationId xmlns:p14="http://schemas.microsoft.com/office/powerpoint/2010/main" val="48615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Treatment application process:</a:t>
            </a:r>
          </a:p>
          <a:p>
            <a:pPr lvl="1"/>
            <a:r>
              <a:rPr lang="en-US" dirty="0"/>
              <a:t>How is a treatment level applied?</a:t>
            </a:r>
          </a:p>
          <a:p>
            <a:pPr lvl="1"/>
            <a:r>
              <a:rPr lang="en-US" dirty="0"/>
              <a:t>How much control do you have over application?</a:t>
            </a:r>
          </a:p>
          <a:p>
            <a:pPr lvl="1"/>
            <a:r>
              <a:rPr lang="en-US" dirty="0"/>
              <a:t>What is it applied to?</a:t>
            </a:r>
          </a:p>
          <a:p>
            <a:pPr lvl="1"/>
            <a:r>
              <a:rPr lang="en-US" dirty="0"/>
              <a:t>Guarantee applications of same treatment are independent?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Experimental unit (EU): </a:t>
            </a:r>
            <a:r>
              <a:rPr lang="en-US" dirty="0">
                <a:solidFill>
                  <a:srgbClr val="000000"/>
                </a:solidFill>
              </a:rPr>
              <a:t>“subject” or “material” receiving an independent application of a treatment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How do you expect the treatment to affect the EU?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Observational unit (OU): </a:t>
            </a:r>
            <a:r>
              <a:rPr lang="en-US" dirty="0">
                <a:solidFill>
                  <a:srgbClr val="000000"/>
                </a:solidFill>
              </a:rPr>
              <a:t>part of the EU that measurements are taken 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application process and experimental units</a:t>
            </a:r>
          </a:p>
        </p:txBody>
      </p:sp>
    </p:spTree>
    <p:extLst>
      <p:ext uri="{BB962C8B-B14F-4D97-AF65-F5344CB8AC3E}">
        <p14:creationId xmlns:p14="http://schemas.microsoft.com/office/powerpoint/2010/main" val="113917953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Before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denoted the treatment factor values we studied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ANCOVA,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denotes measurement of a nuisance factor for the </a:t>
                </a:r>
                <a:r>
                  <a:rPr lang="en-US" i="1" dirty="0"/>
                  <a:t>j-</a:t>
                </a:r>
                <a:r>
                  <a:rPr lang="en-US" dirty="0" err="1"/>
                  <a:t>th</a:t>
                </a:r>
                <a:r>
                  <a:rPr lang="en-US" i="1" dirty="0"/>
                  <a:t> </a:t>
                </a:r>
                <a:r>
                  <a:rPr lang="en-US" dirty="0"/>
                  <a:t>replicate of treatment settings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Expect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to be different for given </a:t>
                </a:r>
                <a:r>
                  <a:rPr lang="en-US" i="1" dirty="0" err="1"/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Comments</a:t>
            </a:r>
          </a:p>
        </p:txBody>
      </p:sp>
    </p:spTree>
    <p:extLst>
      <p:ext uri="{BB962C8B-B14F-4D97-AF65-F5344CB8AC3E}">
        <p14:creationId xmlns:p14="http://schemas.microsoft.com/office/powerpoint/2010/main" val="17978131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51389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does randomization affect covariates?</a:t>
                </a:r>
              </a:p>
              <a:p>
                <a:pPr lvl="1"/>
                <a:r>
                  <a:rPr lang="en-US" dirty="0"/>
                  <a:t>Reduce possibility that treatment effects are confused with covariate effects….but how?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covariate value for EU </a:t>
                </a:r>
                <a:r>
                  <a:rPr lang="en-US" i="1" dirty="0"/>
                  <a:t>k </a:t>
                </a:r>
                <a:r>
                  <a:rPr lang="en-US" dirty="0"/>
                  <a:t>(hasn’t yet been assigned to a treatment)</a:t>
                </a:r>
              </a:p>
              <a:p>
                <a:r>
                  <a:rPr lang="en-US" dirty="0"/>
                  <a:t>Randomly </a:t>
                </a:r>
                <a:r>
                  <a:rPr lang="en-US" dirty="0">
                    <a:solidFill>
                      <a:srgbClr val="FF0000"/>
                    </a:solidFill>
                  </a:rPr>
                  <a:t>partitioning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into </a:t>
                </a:r>
                <a:r>
                  <a:rPr lang="en-US" i="1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</a:rPr>
                  <a:t> groups</a:t>
                </a:r>
                <a:endParaRPr lang="en-US" dirty="0"/>
              </a:p>
              <a:p>
                <a:pPr marL="4572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Key:</a:t>
                </a:r>
                <a:r>
                  <a:rPr lang="en-US" dirty="0"/>
                  <a:t> distribution of each group’s covariates,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similar to distribution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**</a:t>
                </a:r>
              </a:p>
              <a:p>
                <a:pPr lvl="1"/>
                <a:r>
                  <a:rPr lang="en-US" dirty="0"/>
                  <a:t>**less likely for small runs</a:t>
                </a:r>
              </a:p>
              <a:p>
                <a:endParaRPr lang="en-US" dirty="0"/>
              </a:p>
              <a:p>
                <a:r>
                  <a:rPr lang="en-US" dirty="0"/>
                  <a:t>Covariates affect treatment responses similarly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5138930"/>
              </a:xfrm>
              <a:blipFill>
                <a:blip r:embed="rId2"/>
                <a:stretch>
                  <a:fillRect l="-296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and Covariates</a:t>
            </a:r>
          </a:p>
        </p:txBody>
      </p:sp>
    </p:spTree>
    <p:extLst>
      <p:ext uri="{BB962C8B-B14F-4D97-AF65-F5344CB8AC3E}">
        <p14:creationId xmlns:p14="http://schemas.microsoft.com/office/powerpoint/2010/main" val="7502953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Covariates explain EU/OU variation</a:t>
                </a:r>
              </a:p>
              <a:p>
                <a:pPr marL="365760" lvl="1" indent="0">
                  <a:buNone/>
                </a:pPr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FF0000"/>
                    </a:solidFill>
                  </a:rPr>
                  <a:t>not influenced</a:t>
                </a:r>
                <a:r>
                  <a:rPr lang="en-US" dirty="0"/>
                  <a:t> by treatment</a:t>
                </a:r>
              </a:p>
              <a:p>
                <a:pPr lvl="1"/>
                <a:r>
                  <a:rPr lang="en-US" dirty="0"/>
                  <a:t>Measure covariate before treatment application</a:t>
                </a:r>
              </a:p>
              <a:p>
                <a:endParaRPr lang="en-US" dirty="0"/>
              </a:p>
              <a:p>
                <a:r>
                  <a:rPr lang="en-US" dirty="0"/>
                  <a:t>If false, then you introduce </a:t>
                </a:r>
                <a:r>
                  <a:rPr lang="en-US" dirty="0">
                    <a:solidFill>
                      <a:srgbClr val="FF0000"/>
                    </a:solidFill>
                  </a:rPr>
                  <a:t>potential confounding </a:t>
                </a:r>
                <a:r>
                  <a:rPr lang="en-US" dirty="0"/>
                  <a:t>between covariate effects and treatment effects</a:t>
                </a:r>
              </a:p>
              <a:p>
                <a:endParaRPr lang="en-US" dirty="0"/>
              </a:p>
              <a:p>
                <a:r>
                  <a:rPr lang="en-US" dirty="0"/>
                  <a:t>Won’t be able to distinguish which is important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ANCOVA Assumptions</a:t>
            </a:r>
          </a:p>
        </p:txBody>
      </p:sp>
    </p:spTree>
    <p:extLst>
      <p:ext uri="{BB962C8B-B14F-4D97-AF65-F5344CB8AC3E}">
        <p14:creationId xmlns:p14="http://schemas.microsoft.com/office/powerpoint/2010/main" val="6822337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Randomization only reduces bias (potential confounding) due to covariate effect </a:t>
                </a:r>
                <a:r>
                  <a:rPr lang="en-US" dirty="0">
                    <a:solidFill>
                      <a:srgbClr val="FF0000"/>
                    </a:solidFill>
                  </a:rPr>
                  <a:t>on average 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 err="1"/>
                  <a:t>msE</a:t>
                </a:r>
                <a:r>
                  <a:rPr lang="en-US" dirty="0"/>
                  <a:t> will be inflated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if we only fit the effects model </a:t>
                </a:r>
                <a:r>
                  <a:rPr lang="en-US" dirty="0">
                    <a:sym typeface="Wingdings" pitchFamily="2" charset="2"/>
                  </a:rPr>
                  <a:t> low power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Need to include </a:t>
                </a:r>
                <a:r>
                  <a:rPr lang="en-US" dirty="0">
                    <a:solidFill>
                      <a:srgbClr val="FF0000"/>
                    </a:solidFill>
                  </a:rPr>
                  <a:t>covariate effect in model</a:t>
                </a:r>
              </a:p>
              <a:p>
                <a:endParaRPr lang="en-US" dirty="0"/>
              </a:p>
              <a:p>
                <a:r>
                  <a:rPr lang="en-US" dirty="0"/>
                  <a:t>What are some common models for covariates?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Add effects to the existing models we have already seen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include Covariates?</a:t>
            </a:r>
          </a:p>
        </p:txBody>
      </p:sp>
    </p:spTree>
    <p:extLst>
      <p:ext uri="{BB962C8B-B14F-4D97-AF65-F5344CB8AC3E}">
        <p14:creationId xmlns:p14="http://schemas.microsoft.com/office/powerpoint/2010/main" val="8882180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Assume that covariate is quantitative and </a:t>
            </a:r>
            <a:r>
              <a:rPr lang="en-US" dirty="0">
                <a:solidFill>
                  <a:srgbClr val="FF0000"/>
                </a:solidFill>
              </a:rPr>
              <a:t>relationship with response is same for all treatments</a:t>
            </a:r>
          </a:p>
          <a:p>
            <a:r>
              <a:rPr lang="en-US" dirty="0"/>
              <a:t>SLR ANCOVA model visualized: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ANCOVA with Quantitative Covariates</a:t>
            </a:r>
            <a:br>
              <a:rPr lang="en-US" dirty="0"/>
            </a:br>
            <a:r>
              <a:rPr lang="en-US" dirty="0"/>
              <a:t>Simple Linear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37" y="3075274"/>
            <a:ext cx="4682854" cy="35034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A3E1E7C0-83C8-7E46-B57B-740D2E2E27E1}"/>
              </a:ext>
            </a:extLst>
          </p:cNvPr>
          <p:cNvCxnSpPr/>
          <p:nvPr/>
        </p:nvCxnSpPr>
        <p:spPr>
          <a:xfrm flipH="1">
            <a:off x="3699934" y="3776133"/>
            <a:ext cx="1972733" cy="135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DA2E8985-8CDE-D748-99FB-CADFAA436EC2}"/>
              </a:ext>
            </a:extLst>
          </p:cNvPr>
          <p:cNvCxnSpPr>
            <a:cxnSpLocks/>
          </p:cNvCxnSpPr>
          <p:nvPr/>
        </p:nvCxnSpPr>
        <p:spPr>
          <a:xfrm flipH="1">
            <a:off x="3877735" y="3776133"/>
            <a:ext cx="1794932" cy="51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7776FC37-B9E6-1544-AEC2-D66DABECC2D9}"/>
                  </a:ext>
                </a:extLst>
              </p:cNvPr>
              <p:cNvSpPr txBox="1"/>
              <p:nvPr/>
            </p:nvSpPr>
            <p:spPr>
              <a:xfrm>
                <a:off x="5672667" y="3282638"/>
                <a:ext cx="2887922" cy="2884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Different SLR model for each treatment</a:t>
                </a:r>
              </a:p>
              <a:p>
                <a:endParaRPr lang="en-US" dirty="0"/>
              </a:p>
              <a:p>
                <a:pPr marL="342900" indent="-342900">
                  <a:buAutoNum type="arabicParenR"/>
                </a:pPr>
                <a:r>
                  <a:rPr lang="en-US" dirty="0"/>
                  <a:t>Same slope parameter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Different intercepts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Comparing treatments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value gives same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76FC37-B9E6-1544-AEC2-D66DABECC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67" y="3282638"/>
                <a:ext cx="2887922" cy="2884636"/>
              </a:xfrm>
              <a:prstGeom prst="rect">
                <a:avLst/>
              </a:prstGeom>
              <a:blipFill>
                <a:blip r:embed="rId3"/>
                <a:stretch>
                  <a:fillRect l="-1754" t="-437" b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75117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Write model mathematically as: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0999" y="355847"/>
            <a:ext cx="8568765" cy="1054394"/>
          </a:xfrm>
        </p:spPr>
        <p:txBody>
          <a:bodyPr/>
          <a:lstStyle/>
          <a:p>
            <a:r>
              <a:rPr lang="en-US" dirty="0"/>
              <a:t>ANCOVA with Quantitative Covariates</a:t>
            </a:r>
            <a:br>
              <a:rPr lang="en-US" dirty="0"/>
            </a:br>
            <a:r>
              <a:rPr lang="en-US" dirty="0"/>
              <a:t>Simple Linear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7" y="3075274"/>
            <a:ext cx="4682854" cy="35034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52570424-C2A6-2440-94B4-59EC02FCA962}"/>
              </a:ext>
            </a:extLst>
          </p:cNvPr>
          <p:cNvCxnSpPr>
            <a:cxnSpLocks/>
          </p:cNvCxnSpPr>
          <p:nvPr/>
        </p:nvCxnSpPr>
        <p:spPr>
          <a:xfrm flipH="1">
            <a:off x="3699935" y="3454400"/>
            <a:ext cx="2167465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5D3CF939-715B-2349-A7E7-1B3AA65CEC36}"/>
                  </a:ext>
                </a:extLst>
              </p:cNvPr>
              <p:cNvSpPr txBox="1"/>
              <p:nvPr/>
            </p:nvSpPr>
            <p:spPr>
              <a:xfrm>
                <a:off x="5867400" y="3145571"/>
                <a:ext cx="165147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3CF939-715B-2349-A7E7-1B3AA65CE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145571"/>
                <a:ext cx="1651478" cy="391646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29ABB5BD-1CA8-E143-B9AE-8255197EA0E2}"/>
              </a:ext>
            </a:extLst>
          </p:cNvPr>
          <p:cNvCxnSpPr>
            <a:cxnSpLocks/>
          </p:cNvCxnSpPr>
          <p:nvPr/>
        </p:nvCxnSpPr>
        <p:spPr>
          <a:xfrm flipH="1">
            <a:off x="3826969" y="3911600"/>
            <a:ext cx="2167465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3CF3B94D-4556-E94C-A116-508B775F3F6A}"/>
                  </a:ext>
                </a:extLst>
              </p:cNvPr>
              <p:cNvSpPr txBox="1"/>
              <p:nvPr/>
            </p:nvSpPr>
            <p:spPr>
              <a:xfrm>
                <a:off x="5994434" y="3602771"/>
                <a:ext cx="165147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3B94D-4556-E94C-A116-508B775F3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34" y="3602771"/>
                <a:ext cx="1651478" cy="391646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DAC9AAE2-7099-E04C-B46C-8D25C134FF8E}"/>
                  </a:ext>
                </a:extLst>
              </p:cNvPr>
              <p:cNvSpPr txBox="1"/>
              <p:nvPr/>
            </p:nvSpPr>
            <p:spPr>
              <a:xfrm>
                <a:off x="5635514" y="4826000"/>
                <a:ext cx="2585131" cy="40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C9AAE2-7099-E04C-B46C-8D25C134F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514" y="4826000"/>
                <a:ext cx="2585131" cy="403893"/>
              </a:xfrm>
              <a:prstGeom prst="rect">
                <a:avLst/>
              </a:prstGeom>
              <a:blipFill>
                <a:blip r:embed="rId6"/>
                <a:stretch>
                  <a:fillRect l="-2463" t="-6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1E861D30-1044-5447-9A7C-7D2397785051}"/>
                  </a:ext>
                </a:extLst>
              </p:cNvPr>
              <p:cNvSpPr txBox="1"/>
              <p:nvPr/>
            </p:nvSpPr>
            <p:spPr>
              <a:xfrm>
                <a:off x="5635514" y="5481711"/>
                <a:ext cx="2315890" cy="377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861D30-1044-5447-9A7C-7D239778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514" y="5481711"/>
                <a:ext cx="2315890" cy="377667"/>
              </a:xfrm>
              <a:prstGeom prst="rect">
                <a:avLst/>
              </a:prstGeom>
              <a:blipFill>
                <a:blip r:embed="rId7"/>
                <a:stretch>
                  <a:fillRect l="-2747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0780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Polynomial ANCOVA model</a:t>
                </a:r>
              </a:p>
              <a:p>
                <a:pPr marL="4572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Sup>
                        <m:sSub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Treatment comparisons still assumed to be the same throughout the covariate values</a:t>
                </a:r>
              </a:p>
              <a:p>
                <a:endParaRPr lang="en-US" dirty="0"/>
              </a:p>
              <a:p>
                <a:r>
                  <a:rPr lang="en-US" dirty="0"/>
                  <a:t>Polynomial coefficients are estimable</a:t>
                </a:r>
              </a:p>
              <a:p>
                <a:r>
                  <a:rPr lang="en-US" dirty="0"/>
                  <a:t>Recommend backwards elimination</a:t>
                </a:r>
              </a:p>
              <a:p>
                <a:r>
                  <a:rPr lang="en-US" dirty="0"/>
                  <a:t>Lack-of-fit unlikely due to no control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so unlikely to have replicates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3494" y="355847"/>
            <a:ext cx="8683378" cy="1054394"/>
          </a:xfrm>
        </p:spPr>
        <p:txBody>
          <a:bodyPr/>
          <a:lstStyle/>
          <a:p>
            <a:r>
              <a:rPr lang="en-US" dirty="0"/>
              <a:t>ANCOVA with Quantitative Covariates</a:t>
            </a:r>
            <a:br>
              <a:rPr lang="en-US" dirty="0"/>
            </a:br>
            <a:r>
              <a:rPr lang="en-US" dirty="0"/>
              <a:t>Polynomial Models</a:t>
            </a:r>
          </a:p>
        </p:txBody>
      </p:sp>
    </p:spTree>
    <p:extLst>
      <p:ext uri="{BB962C8B-B14F-4D97-AF65-F5344CB8AC3E}">
        <p14:creationId xmlns:p14="http://schemas.microsoft.com/office/powerpoint/2010/main" val="10564413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50586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May find that the </a:t>
            </a:r>
            <a:r>
              <a:rPr lang="en-US" dirty="0">
                <a:solidFill>
                  <a:srgbClr val="FF0000"/>
                </a:solidFill>
              </a:rPr>
              <a:t>relationship between covariate and response changes with treatment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treatment had no effect on the covariate value, then we need to </a:t>
            </a:r>
            <a:r>
              <a:rPr lang="en-US" dirty="0">
                <a:solidFill>
                  <a:srgbClr val="FF0000"/>
                </a:solidFill>
              </a:rPr>
              <a:t>assign a unique slope</a:t>
            </a:r>
            <a:r>
              <a:rPr lang="en-US" dirty="0"/>
              <a:t> to each treatment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Treatment comparisons depend on covariate value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Covariate-Treatment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8" y="2568330"/>
            <a:ext cx="3057769" cy="2215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53" y="2568330"/>
            <a:ext cx="2850995" cy="221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535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One way to write the model is</a:t>
                </a:r>
              </a:p>
              <a:p>
                <a:endParaRPr lang="en-US" dirty="0"/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Notes about this model:</a:t>
                </a:r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FF0000"/>
                    </a:solidFill>
                  </a:rPr>
                  <a:t>adjustments </a:t>
                </a:r>
                <a:r>
                  <a:rPr lang="en-US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Treatment comparisons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value</a:t>
                </a:r>
              </a:p>
              <a:p>
                <a:pPr marL="4572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 rotWithShape="0">
                <a:blip r:embed="rId2"/>
                <a:stretch>
                  <a:fillRect l="-213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including </a:t>
            </a:r>
            <a:br>
              <a:rPr lang="en-US" dirty="0"/>
            </a:br>
            <a:r>
              <a:rPr lang="en-US" dirty="0"/>
              <a:t>Covariate-Treatment interaction</a:t>
            </a:r>
          </a:p>
        </p:txBody>
      </p:sp>
    </p:spTree>
    <p:extLst>
      <p:ext uri="{BB962C8B-B14F-4D97-AF65-F5344CB8AC3E}">
        <p14:creationId xmlns:p14="http://schemas.microsoft.com/office/powerpoint/2010/main" val="9077262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Suppose we don’t have piglet initial weight values but rather have 3 initial weight groups</a:t>
            </a:r>
          </a:p>
          <a:p>
            <a:pPr lvl="1"/>
            <a:r>
              <a:rPr lang="en-US" dirty="0"/>
              <a:t>Small (1), Medium (2), Large (3)</a:t>
            </a:r>
          </a:p>
          <a:p>
            <a:pPr lvl="1"/>
            <a:endParaRPr lang="en-US" dirty="0"/>
          </a:p>
          <a:p>
            <a:r>
              <a:rPr lang="en-US" dirty="0"/>
              <a:t>Distribution of categories: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many small/medium/large assigned to each treatment group?</a:t>
            </a:r>
          </a:p>
          <a:p>
            <a:pPr lvl="1"/>
            <a:r>
              <a:rPr lang="en-US" dirty="0"/>
              <a:t>Random assignment means we EXPECT equal distribution</a:t>
            </a:r>
          </a:p>
          <a:p>
            <a:pPr lvl="1"/>
            <a:r>
              <a:rPr lang="en-US" dirty="0"/>
              <a:t>For a given experiment, the distribution will not be equal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ANCOVA with Categorical Covariates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52E03EFB-BAF4-B74E-B38B-007BE6840425}"/>
              </a:ext>
            </a:extLst>
          </p:cNvPr>
          <p:cNvGraphicFramePr>
            <a:graphicFrameLocks noGrp="1"/>
          </p:cNvGraphicFramePr>
          <p:nvPr/>
        </p:nvGraphicFramePr>
        <p:xfrm>
          <a:off x="1523630" y="3920067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7772854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9747367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879879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3244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13592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52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Run:</a:t>
            </a:r>
            <a:r>
              <a:rPr lang="en-US" dirty="0"/>
              <a:t> the application of a treatment level to an EU and dependent variable measurement(s) from EU</a:t>
            </a:r>
          </a:p>
          <a:p>
            <a:pPr lvl="1"/>
            <a:r>
              <a:rPr lang="en-US" dirty="0"/>
              <a:t># of EUs = # of runs</a:t>
            </a:r>
          </a:p>
          <a:p>
            <a:pPr lvl="1"/>
            <a:r>
              <a:rPr lang="en-US" dirty="0"/>
              <a:t>Yields one or more response measurements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Treatment replicate:</a:t>
            </a:r>
            <a:r>
              <a:rPr lang="en-US" dirty="0">
                <a:solidFill>
                  <a:srgbClr val="000000"/>
                </a:solidFill>
              </a:rPr>
              <a:t> Independent application of a treatment to a new EU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EU is potentially influenced by </a:t>
            </a:r>
            <a:r>
              <a:rPr lang="en-US" dirty="0">
                <a:solidFill>
                  <a:srgbClr val="FF0000"/>
                </a:solidFill>
              </a:rPr>
              <a:t>ALL steps involved in the treatment application process</a:t>
            </a:r>
          </a:p>
          <a:p>
            <a:r>
              <a:rPr lang="en-US" dirty="0">
                <a:solidFill>
                  <a:srgbClr val="000000"/>
                </a:solidFill>
              </a:rPr>
              <a:t>Expect variation between replicates of same treatment (</a:t>
            </a:r>
            <a:r>
              <a:rPr lang="en-US" dirty="0">
                <a:solidFill>
                  <a:srgbClr val="FF0000"/>
                </a:solidFill>
              </a:rPr>
              <a:t>treatment application error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Runs, Replicates, and Treatment application error</a:t>
            </a:r>
          </a:p>
        </p:txBody>
      </p:sp>
    </p:spTree>
    <p:extLst>
      <p:ext uri="{BB962C8B-B14F-4D97-AF65-F5344CB8AC3E}">
        <p14:creationId xmlns:p14="http://schemas.microsoft.com/office/powerpoint/2010/main" val="9097940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Perform randomization and get following assignment</a:t>
                </a:r>
              </a:p>
              <a:p>
                <a:pPr lvl="1"/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be effects for covariate group effect</a:t>
                </a:r>
              </a:p>
              <a:p>
                <a:pPr lvl="1"/>
                <a:r>
                  <a:rPr lang="en-US" dirty="0"/>
                  <a:t>Like treatment effects but we can’t randomize to EUs</a:t>
                </a:r>
              </a:p>
              <a:p>
                <a:endParaRPr lang="en-US" dirty="0"/>
              </a:p>
              <a:p>
                <a:r>
                  <a:rPr lang="en-US" dirty="0"/>
                  <a:t>What’s a useful model for this data?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ANCOVA with Categorical Covariates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52E03EFB-BAF4-B74E-B38B-007BE6840425}"/>
              </a:ext>
            </a:extLst>
          </p:cNvPr>
          <p:cNvGraphicFramePr>
            <a:graphicFrameLocks noGrp="1"/>
          </p:cNvGraphicFramePr>
          <p:nvPr/>
        </p:nvGraphicFramePr>
        <p:xfrm>
          <a:off x="889000" y="2489200"/>
          <a:ext cx="67983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066">
                  <a:extLst>
                    <a:ext uri="{9D8B030D-6E8A-4147-A177-3AD203B41FA5}">
                      <a16:colId xmlns="" xmlns:a16="http://schemas.microsoft.com/office/drawing/2014/main" val="4160667216"/>
                    </a:ext>
                  </a:extLst>
                </a:gridCol>
                <a:gridCol w="1013056">
                  <a:extLst>
                    <a:ext uri="{9D8B030D-6E8A-4147-A177-3AD203B41FA5}">
                      <a16:colId xmlns="" xmlns:a16="http://schemas.microsoft.com/office/drawing/2014/main" val="3258531596"/>
                    </a:ext>
                  </a:extLst>
                </a:gridCol>
                <a:gridCol w="1133061">
                  <a:extLst>
                    <a:ext uri="{9D8B030D-6E8A-4147-A177-3AD203B41FA5}">
                      <a16:colId xmlns="" xmlns:a16="http://schemas.microsoft.com/office/drawing/2014/main" val="277728542"/>
                    </a:ext>
                  </a:extLst>
                </a:gridCol>
                <a:gridCol w="1133061">
                  <a:extLst>
                    <a:ext uri="{9D8B030D-6E8A-4147-A177-3AD203B41FA5}">
                      <a16:colId xmlns="" xmlns:a16="http://schemas.microsoft.com/office/drawing/2014/main" val="2974736773"/>
                    </a:ext>
                  </a:extLst>
                </a:gridCol>
                <a:gridCol w="1133061">
                  <a:extLst>
                    <a:ext uri="{9D8B030D-6E8A-4147-A177-3AD203B41FA5}">
                      <a16:colId xmlns="" xmlns:a16="http://schemas.microsoft.com/office/drawing/2014/main" val="879879652"/>
                    </a:ext>
                  </a:extLst>
                </a:gridCol>
                <a:gridCol w="1133061">
                  <a:extLst>
                    <a:ext uri="{9D8B030D-6E8A-4147-A177-3AD203B41FA5}">
                      <a16:colId xmlns="" xmlns:a16="http://schemas.microsoft.com/office/drawing/2014/main" val="3146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Total: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3244762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135928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954829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21951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Total: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8202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0608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Want to combine two models together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Treatment model: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=1,2,3;   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=1,…,10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Initial group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=1,2,3;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=11,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=9;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Index individual observations using 3 subscripts:</a:t>
                </a:r>
              </a:p>
              <a:p>
                <a:pPr lvl="1"/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= treatment assigned</a:t>
                </a:r>
              </a:p>
              <a:p>
                <a:pPr lvl="1" algn="just"/>
                <a:r>
                  <a:rPr lang="en-US" i="1" dirty="0"/>
                  <a:t>j </a:t>
                </a:r>
                <a:r>
                  <a:rPr lang="en-US" dirty="0"/>
                  <a:t>= covariate group</a:t>
                </a:r>
              </a:p>
              <a:p>
                <a:pPr lvl="1" algn="just"/>
                <a:r>
                  <a:rPr lang="en-US" i="1" dirty="0"/>
                  <a:t>k</a:t>
                </a:r>
                <a:r>
                  <a:rPr lang="en-US" dirty="0"/>
                  <a:t> = replicate for paired (</a:t>
                </a:r>
                <a:r>
                  <a:rPr lang="en-US" i="1" dirty="0" err="1"/>
                  <a:t>i,j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Final model: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=1,2,3;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=1,2,3;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ijk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=4,…,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 b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Covariate Model 1:</a:t>
            </a:r>
            <a:br>
              <a:rPr lang="en-US" dirty="0"/>
            </a:br>
            <a:r>
              <a:rPr lang="en-US" dirty="0"/>
              <a:t>Two-Factor Main effect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9B2A9C6-7512-1B44-88CA-49DCD02A7CA4}"/>
              </a:ext>
            </a:extLst>
          </p:cNvPr>
          <p:cNvSpPr/>
          <p:nvPr/>
        </p:nvSpPr>
        <p:spPr>
          <a:xfrm>
            <a:off x="660400" y="5220407"/>
            <a:ext cx="8289365" cy="14565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36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Keep subscripts from one-way effects model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? subscript should: </a:t>
                </a:r>
              </a:p>
              <a:p>
                <a:pPr lvl="1"/>
                <a:r>
                  <a:rPr lang="en-US" dirty="0"/>
                  <a:t>Equal 1, 2, or 3 </a:t>
                </a:r>
              </a:p>
              <a:p>
                <a:pPr lvl="1"/>
                <a:r>
                  <a:rPr lang="en-US" dirty="0"/>
                  <a:t>Correspond to covariate group for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replicate of treatment </a:t>
                </a:r>
                <a:r>
                  <a:rPr lang="en-US" i="1" dirty="0"/>
                  <a:t>I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1,2,3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initial group for replicate j of treatment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pPr lvl="1"/>
                <a:r>
                  <a:rPr lang="en-US" dirty="0"/>
                  <a:t>The “</a:t>
                </a:r>
                <a:r>
                  <a:rPr lang="en-US" i="1" dirty="0"/>
                  <a:t>d”</a:t>
                </a:r>
                <a:r>
                  <a:rPr lang="en-US" dirty="0"/>
                  <a:t> means it depends on the randomized design</a:t>
                </a:r>
              </a:p>
              <a:p>
                <a:r>
                  <a:rPr lang="en-US" dirty="0"/>
                  <a:t>Final model:</a:t>
                </a:r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Covariate Model 2:</a:t>
            </a:r>
            <a:br>
              <a:rPr lang="en-US" dirty="0"/>
            </a:br>
            <a:r>
              <a:rPr lang="en-US" dirty="0"/>
              <a:t>Design-Dependent Subscripts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402F5934-EE3C-D843-8691-14F0E15675DA}"/>
                  </a:ext>
                </a:extLst>
              </p:cNvPr>
              <p:cNvSpPr/>
              <p:nvPr/>
            </p:nvSpPr>
            <p:spPr>
              <a:xfrm>
                <a:off x="2925051" y="2223208"/>
                <a:ext cx="3275769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2F5934-EE3C-D843-8691-14F0E1567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051" y="2223208"/>
                <a:ext cx="3275769" cy="497893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7780C9D4-8047-FF41-94C6-C585ADF7FF6F}"/>
                  </a:ext>
                </a:extLst>
              </p:cNvPr>
              <p:cNvSpPr/>
              <p:nvPr/>
            </p:nvSpPr>
            <p:spPr>
              <a:xfrm>
                <a:off x="2933745" y="5389741"/>
                <a:ext cx="3622017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80C9D4-8047-FF41-94C6-C585ADF7F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45" y="5389741"/>
                <a:ext cx="3622017" cy="497893"/>
              </a:xfrm>
              <a:prstGeom prst="rect">
                <a:avLst/>
              </a:prstGeom>
              <a:blipFill>
                <a:blip r:embed="rId4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533E9E0C-6601-7A49-B489-BEBD0D5117BD}"/>
                  </a:ext>
                </a:extLst>
              </p:cNvPr>
              <p:cNvSpPr/>
              <p:nvPr/>
            </p:nvSpPr>
            <p:spPr>
              <a:xfrm>
                <a:off x="1760075" y="5912966"/>
                <a:ext cx="6260881" cy="406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=1,2,3;   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=1,…,10;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3E9E0C-6601-7A49-B489-BEBD0D511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075" y="5912966"/>
                <a:ext cx="6260881" cy="406906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156D2AF-219C-6949-A3E0-4D7B0675EF15}"/>
              </a:ext>
            </a:extLst>
          </p:cNvPr>
          <p:cNvSpPr/>
          <p:nvPr/>
        </p:nvSpPr>
        <p:spPr>
          <a:xfrm>
            <a:off x="1574800" y="5389741"/>
            <a:ext cx="6620933" cy="10957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921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Explain differences between treatment factors and covariates</a:t>
            </a:r>
          </a:p>
          <a:p>
            <a:r>
              <a:rPr lang="en-US" dirty="0"/>
              <a:t>Explain usual assumptions between covariates, treatments, and responses</a:t>
            </a:r>
          </a:p>
          <a:p>
            <a:r>
              <a:rPr lang="en-US" dirty="0" smtClean="0"/>
              <a:t>Write </a:t>
            </a:r>
            <a:r>
              <a:rPr lang="en-US" dirty="0"/>
              <a:t>ANCOVA models for a single covariate</a:t>
            </a:r>
          </a:p>
          <a:p>
            <a:r>
              <a:rPr lang="en-US" dirty="0"/>
              <a:t>Perform ANCOVA in </a:t>
            </a:r>
            <a:r>
              <a:rPr lang="en-US" dirty="0" smtClean="0"/>
              <a:t>R (upcoming Lab)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</a:t>
            </a:r>
            <a:r>
              <a:rPr lang="en-US" smtClean="0"/>
              <a:t>objectives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42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3434994" y="2967360"/>
            <a:ext cx="1981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dirty="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SzPts val="1900"/>
              <a:buNone/>
            </a:pPr>
            <a:r>
              <a:rPr lang="en-US" dirty="0" smtClean="0"/>
              <a:t>Chapter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03" name="Google Shape;103;p1"/>
          <p:cNvSpPr txBox="1">
            <a:spLocks noGrp="1"/>
          </p:cNvSpPr>
          <p:nvPr>
            <p:ph type="title"/>
          </p:nvPr>
        </p:nvSpPr>
        <p:spPr>
          <a:xfrm>
            <a:off x="457200" y="2052960"/>
            <a:ext cx="85840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bre Franklin Medium"/>
              <a:buNone/>
            </a:pPr>
            <a:r>
              <a:rPr lang="en-US"/>
              <a:t>INTRO TO FACTORIAL EXPERIMENTS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75677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Describe one factor at a time experiment and why it is a poor design for factorial experiments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a simple effect is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it means for two factors to interact and for a factor to have a main effect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Describe and draw design space for given scenario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Generate and randomize </a:t>
            </a:r>
            <a:r>
              <a:rPr lang="en-US" dirty="0" smtClean="0"/>
              <a:t>designs</a:t>
            </a:r>
            <a:endParaRPr dirty="0"/>
          </a:p>
        </p:txBody>
      </p:sp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LEARNING OBJECTIVES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8599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Focus has been one treatment factor with </a:t>
            </a:r>
            <a:r>
              <a:rPr lang="en-US" i="1">
                <a:solidFill>
                  <a:srgbClr val="FF0000"/>
                </a:solidFill>
              </a:rPr>
              <a:t>t</a:t>
            </a:r>
            <a:r>
              <a:rPr lang="en-US">
                <a:solidFill>
                  <a:srgbClr val="FF0000"/>
                </a:solidFill>
              </a:rPr>
              <a:t> levels</a:t>
            </a:r>
            <a:r>
              <a:rPr lang="en-US"/>
              <a:t> representing different treatment applications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What makes these treatment applications different?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Maybe </a:t>
            </a:r>
            <a:r>
              <a:rPr lang="en-US" i="1"/>
              <a:t>t</a:t>
            </a:r>
            <a:r>
              <a:rPr lang="en-US"/>
              <a:t> levels arise from a </a:t>
            </a:r>
            <a:r>
              <a:rPr lang="en-US">
                <a:solidFill>
                  <a:srgbClr val="FF0000"/>
                </a:solidFill>
              </a:rPr>
              <a:t>combination</a:t>
            </a:r>
            <a:r>
              <a:rPr lang="en-US"/>
              <a:t> of settings across</a:t>
            </a:r>
            <a:r>
              <a:rPr lang="en-US">
                <a:solidFill>
                  <a:srgbClr val="FF0000"/>
                </a:solidFill>
              </a:rPr>
              <a:t> multiple treatment factors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Identify the number of factors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Identify the number of levels per factor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Identify relationship between levels of factor (crossed/nested)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Say that the treatments have a </a:t>
            </a:r>
            <a:r>
              <a:rPr lang="en-US">
                <a:solidFill>
                  <a:srgbClr val="FF0000"/>
                </a:solidFill>
              </a:rPr>
              <a:t>factorial structure</a:t>
            </a:r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FACTORIAL TREATMENT STRUCTURES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75438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Experiment looking at different paper helicopter models and their </a:t>
            </a:r>
            <a:r>
              <a:rPr lang="en-US" dirty="0">
                <a:solidFill>
                  <a:srgbClr val="FF0000"/>
                </a:solidFill>
              </a:rPr>
              <a:t>flight time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Each helicopter is manipulated by both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Body width (3.25, 3.75, 4.00, 4.25 inches)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Wing length (4.00, 4.75, 5.50, 6.00 inches)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 smtClean="0">
                <a:solidFill>
                  <a:srgbClr val="FF0000"/>
                </a:solidFill>
              </a:rPr>
              <a:t>Q:</a:t>
            </a:r>
            <a:r>
              <a:rPr lang="en-US" dirty="0" smtClean="0"/>
              <a:t> </a:t>
            </a:r>
            <a:r>
              <a:rPr lang="en-US" dirty="0"/>
              <a:t>How many treatment factors are there?  How many levels per factor</a:t>
            </a:r>
            <a:r>
              <a:rPr lang="en-US" dirty="0" smtClean="0"/>
              <a:t>? How many total treatment factors?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Design an experiment that allows us to understand the individual factor effects 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Intuition: investigate </a:t>
            </a:r>
            <a:r>
              <a:rPr lang="en-US" dirty="0">
                <a:solidFill>
                  <a:srgbClr val="FF0000"/>
                </a:solidFill>
              </a:rPr>
              <a:t>one factor at a time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Fix the level of the other factor while we explore one of them</a:t>
            </a:r>
            <a:endParaRPr dirty="0"/>
          </a:p>
        </p:txBody>
      </p:sp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95649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Wing Length (WL) = 4 when varying Body Width (BW)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Body Width = 3.25 when varying WL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Intuitively sounds good, we are simplifying the experiment!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Are we overlooking something?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Assumes the effects when changing Body Width are </a:t>
            </a:r>
            <a:r>
              <a:rPr lang="en-US">
                <a:solidFill>
                  <a:srgbClr val="FF0000"/>
                </a:solidFill>
              </a:rPr>
              <a:t>consistent</a:t>
            </a:r>
            <a:r>
              <a:rPr lang="en-US"/>
              <a:t> across levels of Wing Length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ONE FACTOR AT A TIME (OFAT) EXPERIMENTATION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08472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Potential counter-example: 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WL = 4”, we see </a:t>
            </a:r>
            <a:r>
              <a:rPr lang="en-US">
                <a:solidFill>
                  <a:srgbClr val="FF0000"/>
                </a:solidFill>
              </a:rPr>
              <a:t>increasing</a:t>
            </a:r>
            <a:r>
              <a:rPr lang="en-US"/>
              <a:t> flight time as BW increases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WL = 6”, there are </a:t>
            </a:r>
            <a:r>
              <a:rPr lang="en-US">
                <a:solidFill>
                  <a:srgbClr val="FF0000"/>
                </a:solidFill>
              </a:rPr>
              <a:t>no differences</a:t>
            </a:r>
            <a:r>
              <a:rPr lang="en-US"/>
              <a:t> between BW</a:t>
            </a:r>
            <a:endParaRPr/>
          </a:p>
          <a:p>
            <a:pPr marL="548640" lvl="1" indent="-5588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When a situation like this occurs, we say that the </a:t>
            </a:r>
            <a:r>
              <a:rPr lang="en-US">
                <a:solidFill>
                  <a:srgbClr val="FF0000"/>
                </a:solidFill>
              </a:rPr>
              <a:t>factor effects interact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Studying factors individually doesn’t make sense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Want to understand whether effects interact</a:t>
            </a:r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INTERACTIONS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979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Activity: </a:t>
            </a:r>
            <a:r>
              <a:rPr lang="en-US" dirty="0"/>
              <a:t>propose a </a:t>
            </a:r>
            <a:r>
              <a:rPr lang="en-US" dirty="0">
                <a:solidFill>
                  <a:srgbClr val="FF0000"/>
                </a:solidFill>
              </a:rPr>
              <a:t>treatment application process</a:t>
            </a:r>
            <a:r>
              <a:rPr lang="en-US" dirty="0"/>
              <a:t> for a completely randomized, smoking study</a:t>
            </a:r>
          </a:p>
          <a:p>
            <a:pPr lvl="1"/>
            <a:r>
              <a:rPr lang="en-US" dirty="0"/>
              <a:t>Take multiple measurements from each person throughout the study period</a:t>
            </a:r>
          </a:p>
          <a:p>
            <a:pPr lvl="1"/>
            <a:r>
              <a:rPr lang="en-US" dirty="0"/>
              <a:t>500 people recruited in the study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Based on your description, what are EUs and OUs?</a:t>
            </a:r>
          </a:p>
          <a:p>
            <a:r>
              <a:rPr lang="en-US" dirty="0"/>
              <a:t>How many replicates would you recommend per treatment level?</a:t>
            </a:r>
          </a:p>
          <a:p>
            <a:r>
              <a:rPr lang="en-US" dirty="0"/>
              <a:t>Give </a:t>
            </a:r>
            <a:r>
              <a:rPr lang="en-US" dirty="0">
                <a:solidFill>
                  <a:srgbClr val="FF0000"/>
                </a:solidFill>
              </a:rPr>
              <a:t>hypothetical cause</a:t>
            </a:r>
            <a:r>
              <a:rPr lang="en-US" dirty="0"/>
              <a:t> of treatment application error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2:</a:t>
            </a:r>
            <a:br>
              <a:rPr lang="en-US" dirty="0"/>
            </a:br>
            <a:r>
              <a:rPr lang="en-US" dirty="0"/>
              <a:t>Applying Definitions</a:t>
            </a:r>
          </a:p>
        </p:txBody>
      </p:sp>
    </p:spTree>
    <p:extLst>
      <p:ext uri="{BB962C8B-B14F-4D97-AF65-F5344CB8AC3E}">
        <p14:creationId xmlns:p14="http://schemas.microsoft.com/office/powerpoint/2010/main" val="52287582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Visualize the situation just described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FF0000"/>
                </a:solidFill>
              </a:rPr>
              <a:t>Interpretation:</a:t>
            </a:r>
            <a:r>
              <a:rPr lang="en-US" dirty="0"/>
              <a:t> the effect of Body Width on Flight Time depends on the level of Wing Length</a:t>
            </a:r>
            <a:endParaRPr dirty="0"/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INTERACTION VISUALIZATION</a:t>
            </a:r>
            <a:endParaRPr/>
          </a:p>
        </p:txBody>
      </p:sp>
      <p:cxnSp>
        <p:nvCxnSpPr>
          <p:cNvPr id="140" name="Google Shape;140;p7"/>
          <p:cNvCxnSpPr/>
          <p:nvPr/>
        </p:nvCxnSpPr>
        <p:spPr>
          <a:xfrm>
            <a:off x="2007810" y="2720351"/>
            <a:ext cx="0" cy="200781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7"/>
          <p:cNvCxnSpPr/>
          <p:nvPr/>
        </p:nvCxnSpPr>
        <p:spPr>
          <a:xfrm rot="10800000">
            <a:off x="2007810" y="4723323"/>
            <a:ext cx="492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7"/>
          <p:cNvSpPr txBox="1"/>
          <p:nvPr/>
        </p:nvSpPr>
        <p:spPr>
          <a:xfrm rot="-5400000">
            <a:off x="979715" y="3482351"/>
            <a:ext cx="1281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Flight Time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3502782" y="5141037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cxnSp>
        <p:nvCxnSpPr>
          <p:cNvPr id="144" name="Google Shape;144;p7"/>
          <p:cNvCxnSpPr/>
          <p:nvPr/>
        </p:nvCxnSpPr>
        <p:spPr>
          <a:xfrm rot="10800000" flipH="1">
            <a:off x="2382762" y="3026231"/>
            <a:ext cx="4342190" cy="1281572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7"/>
          <p:cNvSpPr txBox="1"/>
          <p:nvPr/>
        </p:nvSpPr>
        <p:spPr>
          <a:xfrm>
            <a:off x="2059596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146" name="Google Shape;146;p7"/>
          <p:cNvSpPr txBox="1"/>
          <p:nvPr/>
        </p:nvSpPr>
        <p:spPr>
          <a:xfrm>
            <a:off x="4261376" y="477170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147" name="Google Shape;147;p7"/>
          <p:cNvSpPr txBox="1"/>
          <p:nvPr/>
        </p:nvSpPr>
        <p:spPr>
          <a:xfrm>
            <a:off x="5319582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148" name="Google Shape;148;p7"/>
          <p:cNvSpPr txBox="1"/>
          <p:nvPr/>
        </p:nvSpPr>
        <p:spPr>
          <a:xfrm>
            <a:off x="6289079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cxnSp>
        <p:nvCxnSpPr>
          <p:cNvPr id="149" name="Google Shape;149;p7"/>
          <p:cNvCxnSpPr/>
          <p:nvPr/>
        </p:nvCxnSpPr>
        <p:spPr>
          <a:xfrm>
            <a:off x="2382762" y="2829208"/>
            <a:ext cx="4342190" cy="1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150;p7"/>
          <p:cNvCxnSpPr/>
          <p:nvPr/>
        </p:nvCxnSpPr>
        <p:spPr>
          <a:xfrm>
            <a:off x="7257143" y="3541489"/>
            <a:ext cx="467368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7"/>
          <p:cNvCxnSpPr/>
          <p:nvPr/>
        </p:nvCxnSpPr>
        <p:spPr>
          <a:xfrm>
            <a:off x="7257143" y="3045845"/>
            <a:ext cx="46736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7"/>
          <p:cNvSpPr txBox="1"/>
          <p:nvPr/>
        </p:nvSpPr>
        <p:spPr>
          <a:xfrm>
            <a:off x="7724511" y="2861179"/>
            <a:ext cx="1037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WL=4”</a:t>
            </a:r>
            <a:endParaRPr dirty="0"/>
          </a:p>
        </p:txBody>
      </p:sp>
      <p:sp>
        <p:nvSpPr>
          <p:cNvPr id="153" name="Google Shape;153;p7"/>
          <p:cNvSpPr txBox="1"/>
          <p:nvPr/>
        </p:nvSpPr>
        <p:spPr>
          <a:xfrm>
            <a:off x="7724510" y="3356823"/>
            <a:ext cx="10377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mtClean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WL=6”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8535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Pick BW contrast, temporarily ignoring WL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To demonstrate, focus on BW(4.25)-BW(3.25)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Question:</a:t>
            </a:r>
            <a:r>
              <a:rPr lang="en-US"/>
              <a:t> when we estimate this contrast, what do we do about the other factor?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 BW contrast for a fixed level of WL is called a </a:t>
            </a:r>
            <a:r>
              <a:rPr lang="en-US">
                <a:solidFill>
                  <a:srgbClr val="FF0000"/>
                </a:solidFill>
              </a:rPr>
              <a:t>simple effect</a:t>
            </a:r>
            <a:r>
              <a:rPr lang="en-US"/>
              <a:t> or </a:t>
            </a:r>
            <a:r>
              <a:rPr lang="en-US">
                <a:solidFill>
                  <a:srgbClr val="FF0000"/>
                </a:solidFill>
              </a:rPr>
              <a:t>simple contrast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Simple effects are foundation of factorial analyses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SIMPLE EFFECTS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52508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Interested in </a:t>
            </a:r>
            <a:r>
              <a:rPr lang="en-US" dirty="0">
                <a:solidFill>
                  <a:srgbClr val="FF0000"/>
                </a:solidFill>
              </a:rPr>
              <a:t>consistency</a:t>
            </a:r>
            <a:r>
              <a:rPr lang="en-US" dirty="0"/>
              <a:t> of simple effects as we change levels of other factors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lvl="0">
              <a:spcBef>
                <a:spcPts val="480"/>
              </a:spcBef>
              <a:buSzPts val="2400"/>
              <a:buChar char="◼"/>
            </a:pPr>
            <a:r>
              <a:rPr lang="en-US" dirty="0">
                <a:solidFill>
                  <a:srgbClr val="FF0000"/>
                </a:solidFill>
              </a:rPr>
              <a:t>Step 1:</a:t>
            </a:r>
            <a:r>
              <a:rPr lang="en-US" dirty="0"/>
              <a:t> Declare a contrast of interest for BW BW(4.25)-BW(3.25) 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endParaRPr lang="en-US" dirty="0" smtClean="0"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 smtClean="0">
                <a:solidFill>
                  <a:srgbClr val="FF0000"/>
                </a:solidFill>
              </a:rPr>
              <a:t>Step </a:t>
            </a:r>
            <a:r>
              <a:rPr lang="en-US" dirty="0">
                <a:solidFill>
                  <a:srgbClr val="FF0000"/>
                </a:solidFill>
              </a:rPr>
              <a:t>2:</a:t>
            </a:r>
            <a:r>
              <a:rPr lang="en-US" dirty="0"/>
              <a:t> Estimate BW contrast across every WL level 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4 WL levels 🡪 4 BW(4.25)-BW(3.25) simple effects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FF0000"/>
                </a:solidFill>
              </a:rPr>
              <a:t>Step 3:</a:t>
            </a:r>
            <a:r>
              <a:rPr lang="en-US" dirty="0"/>
              <a:t> Investigate contrasts of simple effects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Contrasts of contrasts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If simple effects are similar then these contrasts = 0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Otherwise the contrasts will be different from 0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CONTRASTS OF SIMPLE EFFECTS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26107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Let’s just look at 2 levels of WL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WL=4”:</a:t>
            </a:r>
            <a:r>
              <a:rPr lang="en-US">
                <a:solidFill>
                  <a:srgbClr val="FF0000"/>
                </a:solidFill>
              </a:rPr>
              <a:t> BW(4.25) – BW(3.25) = Large, positive #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WL=6”: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00B050"/>
                </a:solidFill>
              </a:rPr>
              <a:t>BW(4.25) -  BW(3.25) = 0</a:t>
            </a:r>
            <a:endParaRPr/>
          </a:p>
        </p:txBody>
      </p:sp>
      <p:sp>
        <p:nvSpPr>
          <p:cNvPr id="171" name="Google Shape;171;p10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CONTRASTS OF SIMPLE EFFECTS</a:t>
            </a:r>
            <a:endParaRPr/>
          </a:p>
        </p:txBody>
      </p:sp>
      <p:cxnSp>
        <p:nvCxnSpPr>
          <p:cNvPr id="172" name="Google Shape;172;p10"/>
          <p:cNvCxnSpPr/>
          <p:nvPr/>
        </p:nvCxnSpPr>
        <p:spPr>
          <a:xfrm>
            <a:off x="2007810" y="2720351"/>
            <a:ext cx="0" cy="200781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10"/>
          <p:cNvCxnSpPr/>
          <p:nvPr/>
        </p:nvCxnSpPr>
        <p:spPr>
          <a:xfrm rot="10800000">
            <a:off x="2007810" y="4723323"/>
            <a:ext cx="492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10"/>
          <p:cNvSpPr txBox="1"/>
          <p:nvPr/>
        </p:nvSpPr>
        <p:spPr>
          <a:xfrm rot="-5400000">
            <a:off x="979715" y="3482351"/>
            <a:ext cx="1281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Flight Time</a:t>
            </a:r>
            <a:endParaRPr/>
          </a:p>
        </p:txBody>
      </p:sp>
      <p:sp>
        <p:nvSpPr>
          <p:cNvPr id="175" name="Google Shape;175;p10"/>
          <p:cNvSpPr txBox="1"/>
          <p:nvPr/>
        </p:nvSpPr>
        <p:spPr>
          <a:xfrm>
            <a:off x="3502782" y="5141037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cxnSp>
        <p:nvCxnSpPr>
          <p:cNvPr id="176" name="Google Shape;176;p10"/>
          <p:cNvCxnSpPr/>
          <p:nvPr/>
        </p:nvCxnSpPr>
        <p:spPr>
          <a:xfrm rot="10800000" flipH="1">
            <a:off x="2382762" y="3026231"/>
            <a:ext cx="4342190" cy="1281572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10"/>
          <p:cNvSpPr txBox="1"/>
          <p:nvPr/>
        </p:nvSpPr>
        <p:spPr>
          <a:xfrm>
            <a:off x="2059596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178" name="Google Shape;178;p10"/>
          <p:cNvSpPr txBox="1"/>
          <p:nvPr/>
        </p:nvSpPr>
        <p:spPr>
          <a:xfrm>
            <a:off x="4261376" y="477170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179" name="Google Shape;179;p10"/>
          <p:cNvSpPr txBox="1"/>
          <p:nvPr/>
        </p:nvSpPr>
        <p:spPr>
          <a:xfrm>
            <a:off x="5319582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180" name="Google Shape;180;p10"/>
          <p:cNvSpPr txBox="1"/>
          <p:nvPr/>
        </p:nvSpPr>
        <p:spPr>
          <a:xfrm>
            <a:off x="6289079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cxnSp>
        <p:nvCxnSpPr>
          <p:cNvPr id="181" name="Google Shape;181;p10"/>
          <p:cNvCxnSpPr/>
          <p:nvPr/>
        </p:nvCxnSpPr>
        <p:spPr>
          <a:xfrm>
            <a:off x="2382762" y="2829208"/>
            <a:ext cx="4342190" cy="1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10"/>
          <p:cNvCxnSpPr/>
          <p:nvPr/>
        </p:nvCxnSpPr>
        <p:spPr>
          <a:xfrm>
            <a:off x="7257143" y="3541489"/>
            <a:ext cx="467368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10"/>
          <p:cNvCxnSpPr/>
          <p:nvPr/>
        </p:nvCxnSpPr>
        <p:spPr>
          <a:xfrm>
            <a:off x="7257143" y="3045845"/>
            <a:ext cx="46736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10"/>
          <p:cNvSpPr txBox="1"/>
          <p:nvPr/>
        </p:nvSpPr>
        <p:spPr>
          <a:xfrm>
            <a:off x="7724510" y="2861179"/>
            <a:ext cx="10377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WL=4”</a:t>
            </a:r>
            <a:endParaRPr/>
          </a:p>
        </p:txBody>
      </p:sp>
      <p:sp>
        <p:nvSpPr>
          <p:cNvPr id="185" name="Google Shape;185;p10"/>
          <p:cNvSpPr txBox="1"/>
          <p:nvPr/>
        </p:nvSpPr>
        <p:spPr>
          <a:xfrm>
            <a:off x="7724511" y="3356823"/>
            <a:ext cx="1037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WL=6”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99851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If the simple effects are consistent across the levels of WL, then their average is a useful summary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 BW contrast’s </a:t>
            </a:r>
            <a:r>
              <a:rPr lang="en-US">
                <a:solidFill>
                  <a:srgbClr val="FF0000"/>
                </a:solidFill>
              </a:rPr>
              <a:t>main effect</a:t>
            </a:r>
            <a:r>
              <a:rPr lang="en-US"/>
              <a:t> is the </a:t>
            </a:r>
            <a:r>
              <a:rPr lang="en-US">
                <a:solidFill>
                  <a:srgbClr val="FF0000"/>
                </a:solidFill>
              </a:rPr>
              <a:t>average of the simple effects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Main effects can always be interpreted as the average of simple effects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Main effects only </a:t>
            </a:r>
            <a:r>
              <a:rPr lang="en-US">
                <a:solidFill>
                  <a:srgbClr val="FF0000"/>
                </a:solidFill>
              </a:rPr>
              <a:t>meaningful</a:t>
            </a:r>
            <a:r>
              <a:rPr lang="en-US"/>
              <a:t> in gauging a factor’s effect when simple effects are consistent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MAIN EFFECTS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37239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If simple effect estimates are inconsistent then that specific BW contrast interacts with levels of WL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Interaction contrast</a:t>
            </a:r>
            <a:r>
              <a:rPr lang="en-US"/>
              <a:t> is a contrast of simple effects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Goal is to describe the nature of the interaction, which depends on the type of contrast you look at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Ex 1:</a:t>
            </a:r>
            <a:r>
              <a:rPr lang="en-US"/>
              <a:t> Different for all WL levels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Ex 2:</a:t>
            </a:r>
            <a:r>
              <a:rPr lang="en-US"/>
              <a:t> Same for levels 1,2 and levels 3,4 but different between these two groups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Ex 3:</a:t>
            </a:r>
            <a:r>
              <a:rPr lang="en-US"/>
              <a:t> Same for levels 1, 2, and 3, but all different from 4</a:t>
            </a:r>
            <a:endParaRPr/>
          </a:p>
          <a:p>
            <a:pPr marL="548640" lvl="1" indent="-5588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INTERACTION EFFECTS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588640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Visualize the situation just described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Every BW contrast would give same value no matter the wing length.  All BW main effects meaningful!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MAIN AND INTERACTION EFFECTS #1</a:t>
            </a:r>
            <a:endParaRPr/>
          </a:p>
        </p:txBody>
      </p:sp>
      <p:cxnSp>
        <p:nvCxnSpPr>
          <p:cNvPr id="204" name="Google Shape;204;p13"/>
          <p:cNvCxnSpPr/>
          <p:nvPr/>
        </p:nvCxnSpPr>
        <p:spPr>
          <a:xfrm>
            <a:off x="2007810" y="2720351"/>
            <a:ext cx="0" cy="200781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13"/>
          <p:cNvCxnSpPr/>
          <p:nvPr/>
        </p:nvCxnSpPr>
        <p:spPr>
          <a:xfrm rot="10800000">
            <a:off x="2007810" y="4723323"/>
            <a:ext cx="492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13"/>
          <p:cNvSpPr txBox="1"/>
          <p:nvPr/>
        </p:nvSpPr>
        <p:spPr>
          <a:xfrm rot="-5400000">
            <a:off x="979715" y="3482351"/>
            <a:ext cx="1281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Flight Time</a:t>
            </a:r>
            <a:endParaRPr/>
          </a:p>
        </p:txBody>
      </p:sp>
      <p:sp>
        <p:nvSpPr>
          <p:cNvPr id="207" name="Google Shape;207;p13"/>
          <p:cNvSpPr txBox="1"/>
          <p:nvPr/>
        </p:nvSpPr>
        <p:spPr>
          <a:xfrm>
            <a:off x="3502782" y="5141037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sp>
        <p:nvSpPr>
          <p:cNvPr id="208" name="Google Shape;208;p13"/>
          <p:cNvSpPr txBox="1"/>
          <p:nvPr/>
        </p:nvSpPr>
        <p:spPr>
          <a:xfrm>
            <a:off x="2059596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209" name="Google Shape;209;p13"/>
          <p:cNvSpPr txBox="1"/>
          <p:nvPr/>
        </p:nvSpPr>
        <p:spPr>
          <a:xfrm>
            <a:off x="4261376" y="477170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5319582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6289079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cxnSp>
        <p:nvCxnSpPr>
          <p:cNvPr id="212" name="Google Shape;212;p13"/>
          <p:cNvCxnSpPr/>
          <p:nvPr/>
        </p:nvCxnSpPr>
        <p:spPr>
          <a:xfrm>
            <a:off x="7257143" y="3541489"/>
            <a:ext cx="467368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13"/>
          <p:cNvCxnSpPr/>
          <p:nvPr/>
        </p:nvCxnSpPr>
        <p:spPr>
          <a:xfrm>
            <a:off x="7257143" y="3045845"/>
            <a:ext cx="46736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13"/>
          <p:cNvSpPr txBox="1"/>
          <p:nvPr/>
        </p:nvSpPr>
        <p:spPr>
          <a:xfrm>
            <a:off x="7724510" y="2861179"/>
            <a:ext cx="10377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WL=4”</a:t>
            </a:r>
            <a:endParaRPr dirty="0"/>
          </a:p>
        </p:txBody>
      </p:sp>
      <p:sp>
        <p:nvSpPr>
          <p:cNvPr id="215" name="Google Shape;215;p13"/>
          <p:cNvSpPr txBox="1"/>
          <p:nvPr/>
        </p:nvSpPr>
        <p:spPr>
          <a:xfrm>
            <a:off x="7724511" y="3356823"/>
            <a:ext cx="946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WL=6”</a:t>
            </a:r>
            <a:endParaRPr/>
          </a:p>
        </p:txBody>
      </p:sp>
      <p:cxnSp>
        <p:nvCxnSpPr>
          <p:cNvPr id="216" name="Google Shape;216;p13"/>
          <p:cNvCxnSpPr/>
          <p:nvPr/>
        </p:nvCxnSpPr>
        <p:spPr>
          <a:xfrm rot="10800000" flipH="1">
            <a:off x="2370667" y="4064000"/>
            <a:ext cx="2165047" cy="1209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13"/>
          <p:cNvCxnSpPr/>
          <p:nvPr/>
        </p:nvCxnSpPr>
        <p:spPr>
          <a:xfrm rot="10800000" flipH="1">
            <a:off x="4503280" y="3894667"/>
            <a:ext cx="1148949" cy="17538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13"/>
          <p:cNvCxnSpPr/>
          <p:nvPr/>
        </p:nvCxnSpPr>
        <p:spPr>
          <a:xfrm rot="10800000" flipH="1">
            <a:off x="5652229" y="3356823"/>
            <a:ext cx="939676" cy="53784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13"/>
          <p:cNvCxnSpPr/>
          <p:nvPr/>
        </p:nvCxnSpPr>
        <p:spPr>
          <a:xfrm rot="10800000" flipH="1">
            <a:off x="2370667" y="3399844"/>
            <a:ext cx="2165047" cy="12095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13"/>
          <p:cNvCxnSpPr/>
          <p:nvPr/>
        </p:nvCxnSpPr>
        <p:spPr>
          <a:xfrm rot="10800000" flipH="1">
            <a:off x="4503280" y="3230511"/>
            <a:ext cx="1148949" cy="175381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13"/>
          <p:cNvCxnSpPr/>
          <p:nvPr/>
        </p:nvCxnSpPr>
        <p:spPr>
          <a:xfrm rot="10800000" flipH="1">
            <a:off x="5652229" y="2692667"/>
            <a:ext cx="939676" cy="537845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7519449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Visualize the situation just described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000000"/>
                </a:solidFill>
              </a:rPr>
              <a:t>Definitely an interaction HOWEVER the one contrast of BW(4.25) – BW(3.25) is consistent!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27" name="Google Shape;227;p14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MAIN AND INTERACTION EFFECTS #2</a:t>
            </a:r>
            <a:endParaRPr/>
          </a:p>
        </p:txBody>
      </p:sp>
      <p:cxnSp>
        <p:nvCxnSpPr>
          <p:cNvPr id="228" name="Google Shape;228;p14"/>
          <p:cNvCxnSpPr/>
          <p:nvPr/>
        </p:nvCxnSpPr>
        <p:spPr>
          <a:xfrm>
            <a:off x="2007810" y="2720351"/>
            <a:ext cx="0" cy="200781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14"/>
          <p:cNvCxnSpPr/>
          <p:nvPr/>
        </p:nvCxnSpPr>
        <p:spPr>
          <a:xfrm rot="10800000">
            <a:off x="2007810" y="4723323"/>
            <a:ext cx="492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14"/>
          <p:cNvSpPr txBox="1"/>
          <p:nvPr/>
        </p:nvSpPr>
        <p:spPr>
          <a:xfrm rot="-5400000">
            <a:off x="979715" y="3482351"/>
            <a:ext cx="1281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Flight Time</a:t>
            </a:r>
            <a:endParaRPr/>
          </a:p>
        </p:txBody>
      </p:sp>
      <p:sp>
        <p:nvSpPr>
          <p:cNvPr id="231" name="Google Shape;231;p14"/>
          <p:cNvSpPr txBox="1"/>
          <p:nvPr/>
        </p:nvSpPr>
        <p:spPr>
          <a:xfrm>
            <a:off x="3502782" y="5141037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sp>
        <p:nvSpPr>
          <p:cNvPr id="232" name="Google Shape;232;p14"/>
          <p:cNvSpPr txBox="1"/>
          <p:nvPr/>
        </p:nvSpPr>
        <p:spPr>
          <a:xfrm>
            <a:off x="2059596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233" name="Google Shape;233;p14"/>
          <p:cNvSpPr txBox="1"/>
          <p:nvPr/>
        </p:nvSpPr>
        <p:spPr>
          <a:xfrm>
            <a:off x="4261376" y="477170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234" name="Google Shape;234;p14"/>
          <p:cNvSpPr txBox="1"/>
          <p:nvPr/>
        </p:nvSpPr>
        <p:spPr>
          <a:xfrm>
            <a:off x="5319582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235" name="Google Shape;235;p14"/>
          <p:cNvSpPr txBox="1"/>
          <p:nvPr/>
        </p:nvSpPr>
        <p:spPr>
          <a:xfrm>
            <a:off x="6289079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cxnSp>
        <p:nvCxnSpPr>
          <p:cNvPr id="236" name="Google Shape;236;p14"/>
          <p:cNvCxnSpPr/>
          <p:nvPr/>
        </p:nvCxnSpPr>
        <p:spPr>
          <a:xfrm>
            <a:off x="7257143" y="3541489"/>
            <a:ext cx="467368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237;p14"/>
          <p:cNvCxnSpPr/>
          <p:nvPr/>
        </p:nvCxnSpPr>
        <p:spPr>
          <a:xfrm>
            <a:off x="7257143" y="3045845"/>
            <a:ext cx="46736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" name="Google Shape;238;p14"/>
          <p:cNvSpPr txBox="1"/>
          <p:nvPr/>
        </p:nvSpPr>
        <p:spPr>
          <a:xfrm>
            <a:off x="7724510" y="2861179"/>
            <a:ext cx="10377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WL=4”</a:t>
            </a:r>
            <a:endParaRPr/>
          </a:p>
        </p:txBody>
      </p:sp>
      <p:sp>
        <p:nvSpPr>
          <p:cNvPr id="239" name="Google Shape;239;p14"/>
          <p:cNvSpPr txBox="1"/>
          <p:nvPr/>
        </p:nvSpPr>
        <p:spPr>
          <a:xfrm>
            <a:off x="7724511" y="3356823"/>
            <a:ext cx="1037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WL=6”</a:t>
            </a:r>
            <a:endParaRPr/>
          </a:p>
        </p:txBody>
      </p:sp>
      <p:cxnSp>
        <p:nvCxnSpPr>
          <p:cNvPr id="240" name="Google Shape;240;p14"/>
          <p:cNvCxnSpPr/>
          <p:nvPr/>
        </p:nvCxnSpPr>
        <p:spPr>
          <a:xfrm rot="10800000" flipH="1">
            <a:off x="2370667" y="4064000"/>
            <a:ext cx="2165047" cy="1209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14"/>
          <p:cNvCxnSpPr/>
          <p:nvPr/>
        </p:nvCxnSpPr>
        <p:spPr>
          <a:xfrm rot="10800000" flipH="1">
            <a:off x="4503280" y="3894667"/>
            <a:ext cx="1148949" cy="17538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14"/>
          <p:cNvCxnSpPr/>
          <p:nvPr/>
        </p:nvCxnSpPr>
        <p:spPr>
          <a:xfrm rot="10800000" flipH="1">
            <a:off x="5652229" y="3356823"/>
            <a:ext cx="939676" cy="53784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" name="Google Shape;243;p14"/>
          <p:cNvCxnSpPr/>
          <p:nvPr/>
        </p:nvCxnSpPr>
        <p:spPr>
          <a:xfrm rot="10800000" flipH="1">
            <a:off x="2370667" y="2692667"/>
            <a:ext cx="2132613" cy="719273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" name="Google Shape;244;p14"/>
          <p:cNvCxnSpPr/>
          <p:nvPr/>
        </p:nvCxnSpPr>
        <p:spPr>
          <a:xfrm rot="10800000" flipH="1">
            <a:off x="4503280" y="2692667"/>
            <a:ext cx="1148949" cy="1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14"/>
          <p:cNvCxnSpPr/>
          <p:nvPr/>
        </p:nvCxnSpPr>
        <p:spPr>
          <a:xfrm>
            <a:off x="5652229" y="2692667"/>
            <a:ext cx="939676" cy="1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646095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Critique 1:</a:t>
            </a:r>
            <a:r>
              <a:rPr lang="en-US"/>
              <a:t> OFAT captures no data that would help us determine the presence of interaction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Assumes every contrast is a main effect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Clearly seen by looking at what parts of the </a:t>
            </a:r>
            <a:r>
              <a:rPr lang="en-US">
                <a:solidFill>
                  <a:srgbClr val="FF0000"/>
                </a:solidFill>
              </a:rPr>
              <a:t>design space</a:t>
            </a:r>
            <a:r>
              <a:rPr lang="en-US"/>
              <a:t> are actually performed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Design space:</a:t>
            </a:r>
            <a:r>
              <a:rPr lang="en-US"/>
              <a:t> set of all possible treatment combination settings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Paper helicopter experiment has 4x4 = 4</a:t>
            </a:r>
            <a:r>
              <a:rPr lang="en-US" baseline="30000"/>
              <a:t>2 </a:t>
            </a:r>
            <a:r>
              <a:rPr lang="en-US"/>
              <a:t>= 16 treatment combinations (or design points)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REVISITING OFAT</a:t>
            </a:r>
            <a:br>
              <a:rPr lang="en-US"/>
            </a:br>
            <a:r>
              <a:rPr lang="en-US"/>
              <a:t>DESIGN SPACES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67385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>
            <a:spLocks noGrp="1"/>
          </p:cNvSpPr>
          <p:nvPr>
            <p:ph type="body" idx="1"/>
          </p:nvPr>
        </p:nvSpPr>
        <p:spPr>
          <a:xfrm>
            <a:off x="381000" y="1738925"/>
            <a:ext cx="9625800" cy="51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Empty circles are coordinates that represent potential treatment settings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257" name="Google Shape;257;p16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VISUALIZING DESIGN SPACE</a:t>
            </a:r>
            <a:endParaRPr/>
          </a:p>
        </p:txBody>
      </p:sp>
      <p:cxnSp>
        <p:nvCxnSpPr>
          <p:cNvPr id="258" name="Google Shape;258;p16"/>
          <p:cNvCxnSpPr/>
          <p:nvPr/>
        </p:nvCxnSpPr>
        <p:spPr>
          <a:xfrm rot="10800000">
            <a:off x="3006344" y="5929901"/>
            <a:ext cx="2899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16"/>
          <p:cNvSpPr txBox="1"/>
          <p:nvPr/>
        </p:nvSpPr>
        <p:spPr>
          <a:xfrm>
            <a:off x="3972331" y="6381390"/>
            <a:ext cx="214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sp>
        <p:nvSpPr>
          <p:cNvPr id="260" name="Google Shape;260;p16"/>
          <p:cNvSpPr txBox="1"/>
          <p:nvPr/>
        </p:nvSpPr>
        <p:spPr>
          <a:xfrm rot="-2070963">
            <a:off x="2973677" y="6017151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261" name="Google Shape;261;p16"/>
          <p:cNvSpPr txBox="1"/>
          <p:nvPr/>
        </p:nvSpPr>
        <p:spPr>
          <a:xfrm rot="-1916998">
            <a:off x="3827135" y="5993557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262" name="Google Shape;262;p16"/>
          <p:cNvSpPr txBox="1"/>
          <p:nvPr/>
        </p:nvSpPr>
        <p:spPr>
          <a:xfrm rot="-2288311">
            <a:off x="4514189" y="5978860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263" name="Google Shape;263;p16"/>
          <p:cNvSpPr txBox="1"/>
          <p:nvPr/>
        </p:nvSpPr>
        <p:spPr>
          <a:xfrm rot="-1955070">
            <a:off x="5430339" y="5957136"/>
            <a:ext cx="6166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sp>
        <p:nvSpPr>
          <p:cNvPr id="264" name="Google Shape;264;p16"/>
          <p:cNvSpPr txBox="1"/>
          <p:nvPr/>
        </p:nvSpPr>
        <p:spPr>
          <a:xfrm rot="-5400000">
            <a:off x="935967" y="4123774"/>
            <a:ext cx="22746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Wing Length (inches)</a:t>
            </a:r>
            <a:endParaRPr/>
          </a:p>
        </p:txBody>
      </p:sp>
      <p:cxnSp>
        <p:nvCxnSpPr>
          <p:cNvPr id="265" name="Google Shape;265;p16"/>
          <p:cNvCxnSpPr/>
          <p:nvPr/>
        </p:nvCxnSpPr>
        <p:spPr>
          <a:xfrm rot="5400000">
            <a:off x="1676375" y="4479951"/>
            <a:ext cx="289989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16"/>
          <p:cNvSpPr txBox="1"/>
          <p:nvPr/>
        </p:nvSpPr>
        <p:spPr>
          <a:xfrm>
            <a:off x="2633880" y="5535883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267" name="Google Shape;267;p16"/>
          <p:cNvSpPr txBox="1"/>
          <p:nvPr/>
        </p:nvSpPr>
        <p:spPr>
          <a:xfrm>
            <a:off x="2633880" y="289851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6.00</a:t>
            </a:r>
            <a:endParaRPr/>
          </a:p>
        </p:txBody>
      </p:sp>
      <p:sp>
        <p:nvSpPr>
          <p:cNvPr id="268" name="Google Shape;268;p16"/>
          <p:cNvSpPr txBox="1"/>
          <p:nvPr/>
        </p:nvSpPr>
        <p:spPr>
          <a:xfrm>
            <a:off x="2633881" y="4544079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4.75</a:t>
            </a:r>
            <a:endParaRPr/>
          </a:p>
        </p:txBody>
      </p:sp>
      <p:sp>
        <p:nvSpPr>
          <p:cNvPr id="269" name="Google Shape;269;p16"/>
          <p:cNvSpPr txBox="1"/>
          <p:nvPr/>
        </p:nvSpPr>
        <p:spPr>
          <a:xfrm>
            <a:off x="2633880" y="366838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5.50</a:t>
            </a:r>
            <a:endParaRPr/>
          </a:p>
        </p:txBody>
      </p:sp>
      <p:sp>
        <p:nvSpPr>
          <p:cNvPr id="270" name="Google Shape;270;p16"/>
          <p:cNvSpPr/>
          <p:nvPr/>
        </p:nvSpPr>
        <p:spPr>
          <a:xfrm>
            <a:off x="3126324" y="2898514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3126323" y="3686642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3126324" y="4562337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3138417" y="55358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3946602" y="55358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4685345" y="55358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5519251" y="55358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7" name="Google Shape;277;p16"/>
          <p:cNvSpPr/>
          <p:nvPr/>
        </p:nvSpPr>
        <p:spPr>
          <a:xfrm>
            <a:off x="3966728" y="2907642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8" name="Google Shape;278;p16"/>
          <p:cNvSpPr/>
          <p:nvPr/>
        </p:nvSpPr>
        <p:spPr>
          <a:xfrm>
            <a:off x="3966728" y="3688794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3944647" y="45817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4685345" y="2912377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4685345" y="3681945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4685345" y="45817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5519251" y="2907642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5525750" y="3681945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5" name="Google Shape;285;p16"/>
          <p:cNvSpPr/>
          <p:nvPr/>
        </p:nvSpPr>
        <p:spPr>
          <a:xfrm>
            <a:off x="5543065" y="4585366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09112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Randomly partition 50 mice into 10 chambers with 5 mice each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Randomly assign 5 of 10 chambers to receive smoke</a:t>
            </a:r>
          </a:p>
          <a:p>
            <a:r>
              <a:rPr lang="en-US" dirty="0">
                <a:solidFill>
                  <a:srgbClr val="000000"/>
                </a:solidFill>
              </a:rPr>
              <a:t>Mice put in same chamber each day</a:t>
            </a:r>
          </a:p>
          <a:p>
            <a:r>
              <a:rPr lang="en-US" dirty="0">
                <a:solidFill>
                  <a:srgbClr val="000000"/>
                </a:solidFill>
              </a:rPr>
              <a:t>Detect presence/absence of cancer in each mouse</a:t>
            </a:r>
          </a:p>
          <a:p>
            <a:r>
              <a:rPr lang="en-US" dirty="0">
                <a:solidFill>
                  <a:srgbClr val="FF0000"/>
                </a:solidFill>
              </a:rPr>
              <a:t>What are the EUs and OUs in this experiment?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3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0945" y="2919054"/>
            <a:ext cx="1338008" cy="1254812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82861" y="3156222"/>
            <a:ext cx="309922" cy="387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84720" y="3028935"/>
            <a:ext cx="309922" cy="387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37822" y="3626105"/>
            <a:ext cx="309922" cy="387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39681" y="3555908"/>
            <a:ext cx="309922" cy="387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70248" y="3114920"/>
            <a:ext cx="309922" cy="3874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5218" y="2911096"/>
            <a:ext cx="1338008" cy="1254812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7134" y="3148264"/>
            <a:ext cx="309922" cy="387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48993" y="3020977"/>
            <a:ext cx="309922" cy="3874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02095" y="3618147"/>
            <a:ext cx="309922" cy="3874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03954" y="3547950"/>
            <a:ext cx="309922" cy="3874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34521" y="3106962"/>
            <a:ext cx="309922" cy="3874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448767" y="2908261"/>
            <a:ext cx="1338008" cy="1254812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70683" y="3145429"/>
            <a:ext cx="309922" cy="3874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72542" y="3018142"/>
            <a:ext cx="309922" cy="3874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50038" y="3615312"/>
            <a:ext cx="309922" cy="3874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51897" y="3545115"/>
            <a:ext cx="309922" cy="3874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82464" y="3104127"/>
            <a:ext cx="309922" cy="387403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830907" y="3405545"/>
            <a:ext cx="128509" cy="1272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47561" y="3414323"/>
            <a:ext cx="128509" cy="1272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78122" y="3420663"/>
            <a:ext cx="128509" cy="1272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43924" y="2900303"/>
            <a:ext cx="1338008" cy="1254812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65840" y="3137471"/>
            <a:ext cx="309922" cy="3874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67699" y="3010184"/>
            <a:ext cx="309922" cy="3874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45195" y="3607354"/>
            <a:ext cx="309922" cy="3874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47054" y="3537157"/>
            <a:ext cx="309922" cy="38740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377621" y="3096169"/>
            <a:ext cx="309922" cy="38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442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An OFAT experiment (in red) does a terrible job of exploring the design space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291" name="Google Shape;291;p17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 dirty="0"/>
              <a:t>PAPER HELICOPTER</a:t>
            </a:r>
            <a:br>
              <a:rPr lang="en-US" dirty="0"/>
            </a:br>
            <a:r>
              <a:rPr lang="en-US" dirty="0"/>
              <a:t>OFAT EXPERIMENT</a:t>
            </a:r>
            <a:endParaRPr dirty="0"/>
          </a:p>
        </p:txBody>
      </p:sp>
      <p:cxnSp>
        <p:nvCxnSpPr>
          <p:cNvPr id="292" name="Google Shape;292;p17"/>
          <p:cNvCxnSpPr/>
          <p:nvPr/>
        </p:nvCxnSpPr>
        <p:spPr>
          <a:xfrm rot="10800000">
            <a:off x="3105047" y="5929901"/>
            <a:ext cx="289989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3" name="Google Shape;293;p17"/>
          <p:cNvSpPr txBox="1"/>
          <p:nvPr/>
        </p:nvSpPr>
        <p:spPr>
          <a:xfrm>
            <a:off x="3501256" y="6347615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sp>
        <p:nvSpPr>
          <p:cNvPr id="294" name="Google Shape;294;p17"/>
          <p:cNvSpPr txBox="1"/>
          <p:nvPr/>
        </p:nvSpPr>
        <p:spPr>
          <a:xfrm rot="-2070963">
            <a:off x="2973677" y="6017151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 rot="-1916998">
            <a:off x="3541709" y="599508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296" name="Google Shape;296;p17"/>
          <p:cNvSpPr txBox="1"/>
          <p:nvPr/>
        </p:nvSpPr>
        <p:spPr>
          <a:xfrm rot="-2288311">
            <a:off x="3878539" y="5981911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297" name="Google Shape;297;p17"/>
          <p:cNvSpPr txBox="1"/>
          <p:nvPr/>
        </p:nvSpPr>
        <p:spPr>
          <a:xfrm rot="-1954584">
            <a:off x="4157731" y="5996556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sp>
        <p:nvSpPr>
          <p:cNvPr id="298" name="Google Shape;298;p17"/>
          <p:cNvSpPr txBox="1"/>
          <p:nvPr/>
        </p:nvSpPr>
        <p:spPr>
          <a:xfrm rot="-5400000">
            <a:off x="935967" y="4123774"/>
            <a:ext cx="22746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Wing Length (inches)</a:t>
            </a:r>
            <a:endParaRPr/>
          </a:p>
        </p:txBody>
      </p:sp>
      <p:cxnSp>
        <p:nvCxnSpPr>
          <p:cNvPr id="299" name="Google Shape;299;p17"/>
          <p:cNvCxnSpPr/>
          <p:nvPr/>
        </p:nvCxnSpPr>
        <p:spPr>
          <a:xfrm rot="5400000">
            <a:off x="1676375" y="4479951"/>
            <a:ext cx="289989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" name="Google Shape;300;p17"/>
          <p:cNvSpPr txBox="1"/>
          <p:nvPr/>
        </p:nvSpPr>
        <p:spPr>
          <a:xfrm>
            <a:off x="2633880" y="5535883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301" name="Google Shape;301;p17"/>
          <p:cNvSpPr txBox="1"/>
          <p:nvPr/>
        </p:nvSpPr>
        <p:spPr>
          <a:xfrm>
            <a:off x="2633880" y="289851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6.00</a:t>
            </a:r>
            <a:endParaRPr/>
          </a:p>
        </p:txBody>
      </p:sp>
      <p:sp>
        <p:nvSpPr>
          <p:cNvPr id="302" name="Google Shape;302;p17"/>
          <p:cNvSpPr txBox="1"/>
          <p:nvPr/>
        </p:nvSpPr>
        <p:spPr>
          <a:xfrm>
            <a:off x="2633881" y="4544079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4.75</a:t>
            </a:r>
            <a:endParaRPr/>
          </a:p>
        </p:txBody>
      </p:sp>
      <p:sp>
        <p:nvSpPr>
          <p:cNvPr id="303" name="Google Shape;303;p17"/>
          <p:cNvSpPr txBox="1"/>
          <p:nvPr/>
        </p:nvSpPr>
        <p:spPr>
          <a:xfrm>
            <a:off x="2633880" y="366838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5.50</a:t>
            </a:r>
            <a:endParaRPr/>
          </a:p>
        </p:txBody>
      </p:sp>
      <p:sp>
        <p:nvSpPr>
          <p:cNvPr id="304" name="Google Shape;304;p17"/>
          <p:cNvSpPr/>
          <p:nvPr/>
        </p:nvSpPr>
        <p:spPr>
          <a:xfrm>
            <a:off x="3126324" y="2898514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5" name="Google Shape;305;p17"/>
          <p:cNvSpPr/>
          <p:nvPr/>
        </p:nvSpPr>
        <p:spPr>
          <a:xfrm>
            <a:off x="3126323" y="3686642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6" name="Google Shape;306;p17"/>
          <p:cNvSpPr/>
          <p:nvPr/>
        </p:nvSpPr>
        <p:spPr>
          <a:xfrm>
            <a:off x="3126324" y="4562337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3138417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8" name="Google Shape;308;p17"/>
          <p:cNvSpPr/>
          <p:nvPr/>
        </p:nvSpPr>
        <p:spPr>
          <a:xfrm>
            <a:off x="3718815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9" name="Google Shape;309;p17"/>
          <p:cNvSpPr/>
          <p:nvPr/>
        </p:nvSpPr>
        <p:spPr>
          <a:xfrm>
            <a:off x="4070143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0" name="Google Shape;310;p17"/>
          <p:cNvSpPr/>
          <p:nvPr/>
        </p:nvSpPr>
        <p:spPr>
          <a:xfrm>
            <a:off x="4358605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1" name="Google Shape;311;p17"/>
          <p:cNvSpPr/>
          <p:nvPr/>
        </p:nvSpPr>
        <p:spPr>
          <a:xfrm>
            <a:off x="3718816" y="292154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2" name="Google Shape;312;p17"/>
          <p:cNvSpPr/>
          <p:nvPr/>
        </p:nvSpPr>
        <p:spPr>
          <a:xfrm>
            <a:off x="3718815" y="3709671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3" name="Google Shape;313;p17"/>
          <p:cNvSpPr/>
          <p:nvPr/>
        </p:nvSpPr>
        <p:spPr>
          <a:xfrm>
            <a:off x="3718816" y="4585366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4" name="Google Shape;314;p17"/>
          <p:cNvSpPr/>
          <p:nvPr/>
        </p:nvSpPr>
        <p:spPr>
          <a:xfrm>
            <a:off x="4102061" y="292154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5" name="Google Shape;315;p17"/>
          <p:cNvSpPr/>
          <p:nvPr/>
        </p:nvSpPr>
        <p:spPr>
          <a:xfrm>
            <a:off x="4102060" y="3709671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6" name="Google Shape;316;p17"/>
          <p:cNvSpPr/>
          <p:nvPr/>
        </p:nvSpPr>
        <p:spPr>
          <a:xfrm>
            <a:off x="4102061" y="4585366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7" name="Google Shape;317;p17"/>
          <p:cNvSpPr/>
          <p:nvPr/>
        </p:nvSpPr>
        <p:spPr>
          <a:xfrm>
            <a:off x="4403952" y="292154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8" name="Google Shape;318;p17"/>
          <p:cNvSpPr/>
          <p:nvPr/>
        </p:nvSpPr>
        <p:spPr>
          <a:xfrm>
            <a:off x="4403951" y="3709671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9" name="Google Shape;319;p17"/>
          <p:cNvSpPr/>
          <p:nvPr/>
        </p:nvSpPr>
        <p:spPr>
          <a:xfrm>
            <a:off x="4403952" y="4585366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6265334" y="2475432"/>
            <a:ext cx="21540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Have no idea what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happens in this part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of the design space</a:t>
            </a:r>
            <a:endParaRPr/>
          </a:p>
        </p:txBody>
      </p:sp>
      <p:cxnSp>
        <p:nvCxnSpPr>
          <p:cNvPr id="321" name="Google Shape;321;p17"/>
          <p:cNvCxnSpPr>
            <a:stCxn id="320" idx="1"/>
          </p:cNvCxnSpPr>
          <p:nvPr/>
        </p:nvCxnSpPr>
        <p:spPr>
          <a:xfrm flipH="1">
            <a:off x="4686134" y="2937097"/>
            <a:ext cx="1579200" cy="461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2" name="Google Shape;322;p17"/>
          <p:cNvSpPr/>
          <p:nvPr/>
        </p:nvSpPr>
        <p:spPr>
          <a:xfrm>
            <a:off x="3505718" y="2769892"/>
            <a:ext cx="1392853" cy="222552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0905878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Factorial experiments try to fill as much as the design space as they can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FULL FACTORIAL EXPERIMENT</a:t>
            </a:r>
            <a:endParaRPr/>
          </a:p>
        </p:txBody>
      </p:sp>
      <p:cxnSp>
        <p:nvCxnSpPr>
          <p:cNvPr id="330" name="Google Shape;330;p18"/>
          <p:cNvCxnSpPr/>
          <p:nvPr/>
        </p:nvCxnSpPr>
        <p:spPr>
          <a:xfrm rot="10800000">
            <a:off x="3105047" y="5929901"/>
            <a:ext cx="289989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1" name="Google Shape;331;p18"/>
          <p:cNvSpPr txBox="1"/>
          <p:nvPr/>
        </p:nvSpPr>
        <p:spPr>
          <a:xfrm>
            <a:off x="3501256" y="6347615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sp>
        <p:nvSpPr>
          <p:cNvPr id="332" name="Google Shape;332;p18"/>
          <p:cNvSpPr txBox="1"/>
          <p:nvPr/>
        </p:nvSpPr>
        <p:spPr>
          <a:xfrm rot="-2070963">
            <a:off x="2973677" y="6017151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333" name="Google Shape;333;p18"/>
          <p:cNvSpPr txBox="1"/>
          <p:nvPr/>
        </p:nvSpPr>
        <p:spPr>
          <a:xfrm rot="-1916998">
            <a:off x="3541709" y="599508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334" name="Google Shape;334;p18"/>
          <p:cNvSpPr txBox="1"/>
          <p:nvPr/>
        </p:nvSpPr>
        <p:spPr>
          <a:xfrm rot="-2288311">
            <a:off x="3878539" y="5981911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335" name="Google Shape;335;p18"/>
          <p:cNvSpPr txBox="1"/>
          <p:nvPr/>
        </p:nvSpPr>
        <p:spPr>
          <a:xfrm rot="-1954584">
            <a:off x="4157731" y="5996556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sp>
        <p:nvSpPr>
          <p:cNvPr id="336" name="Google Shape;336;p18"/>
          <p:cNvSpPr txBox="1"/>
          <p:nvPr/>
        </p:nvSpPr>
        <p:spPr>
          <a:xfrm rot="-5400000">
            <a:off x="935967" y="4123774"/>
            <a:ext cx="22746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Wing Length (inches)</a:t>
            </a:r>
            <a:endParaRPr/>
          </a:p>
        </p:txBody>
      </p:sp>
      <p:cxnSp>
        <p:nvCxnSpPr>
          <p:cNvPr id="337" name="Google Shape;337;p18"/>
          <p:cNvCxnSpPr/>
          <p:nvPr/>
        </p:nvCxnSpPr>
        <p:spPr>
          <a:xfrm rot="5400000">
            <a:off x="1676375" y="4479951"/>
            <a:ext cx="289989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18"/>
          <p:cNvSpPr txBox="1"/>
          <p:nvPr/>
        </p:nvSpPr>
        <p:spPr>
          <a:xfrm>
            <a:off x="2633880" y="5535883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339" name="Google Shape;339;p18"/>
          <p:cNvSpPr txBox="1"/>
          <p:nvPr/>
        </p:nvSpPr>
        <p:spPr>
          <a:xfrm>
            <a:off x="2633880" y="289851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6.00</a:t>
            </a:r>
            <a:endParaRPr/>
          </a:p>
        </p:txBody>
      </p:sp>
      <p:sp>
        <p:nvSpPr>
          <p:cNvPr id="340" name="Google Shape;340;p18"/>
          <p:cNvSpPr txBox="1"/>
          <p:nvPr/>
        </p:nvSpPr>
        <p:spPr>
          <a:xfrm>
            <a:off x="2633881" y="4544079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4.75</a:t>
            </a:r>
            <a:endParaRPr/>
          </a:p>
        </p:txBody>
      </p:sp>
      <p:sp>
        <p:nvSpPr>
          <p:cNvPr id="341" name="Google Shape;341;p18"/>
          <p:cNvSpPr txBox="1"/>
          <p:nvPr/>
        </p:nvSpPr>
        <p:spPr>
          <a:xfrm>
            <a:off x="2633880" y="366838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5.50</a:t>
            </a:r>
            <a:endParaRPr/>
          </a:p>
        </p:txBody>
      </p:sp>
      <p:sp>
        <p:nvSpPr>
          <p:cNvPr id="342" name="Google Shape;342;p18"/>
          <p:cNvSpPr/>
          <p:nvPr/>
        </p:nvSpPr>
        <p:spPr>
          <a:xfrm>
            <a:off x="3126324" y="2898514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3126323" y="3686642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3126324" y="4562337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3138417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6" name="Google Shape;346;p18"/>
          <p:cNvSpPr/>
          <p:nvPr/>
        </p:nvSpPr>
        <p:spPr>
          <a:xfrm>
            <a:off x="3718815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4070143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4358605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9" name="Google Shape;349;p18"/>
          <p:cNvSpPr/>
          <p:nvPr/>
        </p:nvSpPr>
        <p:spPr>
          <a:xfrm>
            <a:off x="3718816" y="292154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0" name="Google Shape;350;p18"/>
          <p:cNvSpPr/>
          <p:nvPr/>
        </p:nvSpPr>
        <p:spPr>
          <a:xfrm>
            <a:off x="3718815" y="3709671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3718816" y="4585366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4102061" y="292154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3" name="Google Shape;353;p18"/>
          <p:cNvSpPr/>
          <p:nvPr/>
        </p:nvSpPr>
        <p:spPr>
          <a:xfrm>
            <a:off x="4102060" y="3709671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4" name="Google Shape;354;p18"/>
          <p:cNvSpPr/>
          <p:nvPr/>
        </p:nvSpPr>
        <p:spPr>
          <a:xfrm>
            <a:off x="4102061" y="4585366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5" name="Google Shape;355;p18"/>
          <p:cNvSpPr/>
          <p:nvPr/>
        </p:nvSpPr>
        <p:spPr>
          <a:xfrm>
            <a:off x="4403952" y="292154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6" name="Google Shape;356;p18"/>
          <p:cNvSpPr/>
          <p:nvPr/>
        </p:nvSpPr>
        <p:spPr>
          <a:xfrm>
            <a:off x="4403951" y="3709671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7" name="Google Shape;357;p18"/>
          <p:cNvSpPr/>
          <p:nvPr/>
        </p:nvSpPr>
        <p:spPr>
          <a:xfrm>
            <a:off x="4403952" y="4585366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5232297" y="2706836"/>
            <a:ext cx="3483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Start by exploring experiments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that consider all possible settings</a:t>
            </a:r>
            <a:endParaRPr/>
          </a:p>
        </p:txBody>
      </p:sp>
      <p:sp>
        <p:nvSpPr>
          <p:cNvPr id="359" name="Google Shape;359;p18"/>
          <p:cNvSpPr txBox="1"/>
          <p:nvPr/>
        </p:nvSpPr>
        <p:spPr>
          <a:xfrm>
            <a:off x="5232297" y="3639007"/>
            <a:ext cx="299824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Already we can see that this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may lead to large, expensive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experiments</a:t>
            </a:r>
            <a:endParaRPr/>
          </a:p>
        </p:txBody>
      </p:sp>
      <p:sp>
        <p:nvSpPr>
          <p:cNvPr id="360" name="Google Shape;360;p18"/>
          <p:cNvSpPr txBox="1"/>
          <p:nvPr/>
        </p:nvSpPr>
        <p:spPr>
          <a:xfrm>
            <a:off x="5232297" y="4714737"/>
            <a:ext cx="374780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Need to build intuition and analysis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skills to deal with more complicated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scenarios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0609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Focus on two-factor experiments for now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Denote factors as </a:t>
            </a:r>
            <a:r>
              <a:rPr lang="en-US" i="1" dirty="0">
                <a:solidFill>
                  <a:srgbClr val="FF0000"/>
                </a:solidFill>
              </a:rPr>
              <a:t>A</a:t>
            </a:r>
            <a:r>
              <a:rPr lang="en-US" dirty="0"/>
              <a:t> and </a:t>
            </a:r>
            <a:r>
              <a:rPr lang="en-US" i="1" dirty="0">
                <a:solidFill>
                  <a:srgbClr val="FF0000"/>
                </a:solidFill>
              </a:rPr>
              <a:t>B</a:t>
            </a:r>
            <a:r>
              <a:rPr lang="en-US" dirty="0"/>
              <a:t> 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Levels of </a:t>
            </a:r>
            <a:r>
              <a:rPr lang="en-US" i="1" dirty="0"/>
              <a:t>A</a:t>
            </a:r>
            <a:r>
              <a:rPr lang="en-US" dirty="0"/>
              <a:t> are 1, 2, …, </a:t>
            </a:r>
            <a:r>
              <a:rPr lang="en-US" i="1" dirty="0"/>
              <a:t>a</a:t>
            </a:r>
            <a:r>
              <a:rPr lang="en-US" dirty="0"/>
              <a:t> (similar for </a:t>
            </a:r>
            <a:r>
              <a:rPr lang="en-US" i="1" dirty="0"/>
              <a:t>B</a:t>
            </a:r>
            <a:r>
              <a:rPr lang="en-US" dirty="0"/>
              <a:t>)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Each treatment combination replicated </a:t>
            </a:r>
            <a:r>
              <a:rPr lang="en-US" dirty="0">
                <a:solidFill>
                  <a:srgbClr val="FF0000"/>
                </a:solidFill>
              </a:rPr>
              <a:t>at least twice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000000"/>
                </a:solidFill>
              </a:rPr>
              <a:t>Denote replications by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r</a:t>
            </a:r>
            <a:r>
              <a:rPr lang="en-US" i="1" baseline="-25000" dirty="0" err="1">
                <a:solidFill>
                  <a:srgbClr val="FF0000"/>
                </a:solidFill>
              </a:rPr>
              <a:t>ij</a:t>
            </a:r>
            <a:r>
              <a:rPr lang="en-US" dirty="0"/>
              <a:t>, arrange in </a:t>
            </a:r>
            <a:r>
              <a:rPr lang="en-US" dirty="0">
                <a:solidFill>
                  <a:srgbClr val="FF0000"/>
                </a:solidFill>
              </a:rPr>
              <a:t>replication table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REPLICATED FULL FACTORIAL</a:t>
            </a:r>
            <a:br>
              <a:rPr lang="en-US"/>
            </a:br>
            <a:r>
              <a:rPr lang="en-US"/>
              <a:t>DESIGN PLAN</a:t>
            </a:r>
            <a:endParaRPr/>
          </a:p>
        </p:txBody>
      </p:sp>
      <p:graphicFrame>
        <p:nvGraphicFramePr>
          <p:cNvPr id="367" name="Google Shape;367;p19"/>
          <p:cNvGraphicFramePr/>
          <p:nvPr>
            <p:extLst>
              <p:ext uri="{D42A27DB-BD31-4B8C-83A1-F6EECF244321}">
                <p14:modId xmlns:p14="http://schemas.microsoft.com/office/powerpoint/2010/main" val="1421771983"/>
              </p:ext>
            </p:extLst>
          </p:nvPr>
        </p:nvGraphicFramePr>
        <p:xfrm>
          <a:off x="1523630" y="4637979"/>
          <a:ext cx="6096000" cy="22200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6738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 Medium"/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12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 Medium"/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1b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21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22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2b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a1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a2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 dirty="0" err="1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 dirty="0" err="1">
                          <a:solidFill>
                            <a:schemeClr val="dk1"/>
                          </a:solidFill>
                        </a:rPr>
                        <a:t>ab</a:t>
                      </a:r>
                      <a:endParaRPr sz="1800" b="1" i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3903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Factorial designs are randomized just like CRDs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Assume you have </a:t>
            </a:r>
            <a:r>
              <a:rPr lang="en-US" i="1"/>
              <a:t>t</a:t>
            </a:r>
            <a:r>
              <a:rPr lang="en-US"/>
              <a:t>=</a:t>
            </a:r>
            <a:r>
              <a:rPr lang="en-US" i="1"/>
              <a:t>ab</a:t>
            </a:r>
            <a:r>
              <a:rPr lang="en-US"/>
              <a:t> treatments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Difference comes from how you analyze the design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Later look at an analysis using cell-means and factorial effects model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Model similar to ANCOVA with a categorical covariate except you can’t control levels of covariate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93" name="Google Shape;393;p23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RANDOMIZATION AND MODEL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87719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Describe one factor at a time experiment and why it is a poor design for factorial experiments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a simple effect is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it means for two factors to interact and for a factor to have a main effect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Describe and draw design space for given scenario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Generate and randomize </a:t>
            </a:r>
            <a:r>
              <a:rPr lang="en-US" dirty="0" smtClean="0"/>
              <a:t>designs</a:t>
            </a:r>
            <a:endParaRPr dirty="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LEARNING OBJECTIVES REVIEW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52381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367212" y="3310260"/>
            <a:ext cx="1981200" cy="1828800"/>
          </a:xfrm>
        </p:spPr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0951" y="2052960"/>
            <a:ext cx="8894461" cy="1828800"/>
          </a:xfrm>
        </p:spPr>
        <p:txBody>
          <a:bodyPr/>
          <a:lstStyle/>
          <a:p>
            <a:r>
              <a:rPr lang="en-US" dirty="0"/>
              <a:t>Randomized Complete Block Designs (RCBDs)</a:t>
            </a:r>
          </a:p>
        </p:txBody>
      </p:sp>
    </p:spTree>
    <p:extLst>
      <p:ext uri="{BB962C8B-B14F-4D97-AF65-F5344CB8AC3E}">
        <p14:creationId xmlns:p14="http://schemas.microsoft.com/office/powerpoint/2010/main" val="6738041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Identify blocking factor and explain how it is different from a treatment factor</a:t>
            </a:r>
          </a:p>
          <a:p>
            <a:r>
              <a:rPr lang="en-US" dirty="0"/>
              <a:t>Define a complete block design; explain how it should be randomized and perform it in </a:t>
            </a:r>
            <a:r>
              <a:rPr lang="en-US" dirty="0" smtClean="0"/>
              <a:t>R</a:t>
            </a:r>
            <a:endParaRPr lang="en-US" dirty="0"/>
          </a:p>
          <a:p>
            <a:r>
              <a:rPr lang="en-US" dirty="0"/>
              <a:t>Write statistical model for RCBD and explain where estimate of error comes from</a:t>
            </a:r>
          </a:p>
          <a:p>
            <a:r>
              <a:rPr lang="en-US" dirty="0"/>
              <a:t>Compare model to main effect factorial model and ANCOVA model and explain their differences</a:t>
            </a:r>
          </a:p>
          <a:p>
            <a:r>
              <a:rPr lang="en-US" dirty="0"/>
              <a:t>Define and calculate relative efficiency for determining impact of blocking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6334642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Increasing replication only increases precision of treatment contrasts if </a:t>
            </a:r>
            <a:r>
              <a:rPr lang="en-US" dirty="0">
                <a:solidFill>
                  <a:srgbClr val="FF0000"/>
                </a:solidFill>
              </a:rPr>
              <a:t>experimental error stays same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As we increase the # of EUs in our design, more likely to observe </a:t>
            </a:r>
            <a:r>
              <a:rPr lang="en-US" dirty="0">
                <a:solidFill>
                  <a:srgbClr val="FF0000"/>
                </a:solidFill>
              </a:rPr>
              <a:t>greater experimental error</a:t>
            </a:r>
            <a:r>
              <a:rPr lang="mr-IN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mr-IN" dirty="0">
                <a:solidFill>
                  <a:srgbClr val="000000"/>
                </a:solidFill>
              </a:rPr>
              <a:t>…</a:t>
            </a:r>
            <a:r>
              <a:rPr lang="en-US" dirty="0">
                <a:solidFill>
                  <a:srgbClr val="000000"/>
                </a:solidFill>
              </a:rPr>
              <a:t>but the study becomes more representative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“Reduce” experimental error by </a:t>
            </a:r>
            <a:r>
              <a:rPr lang="en-US" dirty="0">
                <a:solidFill>
                  <a:srgbClr val="FF0000"/>
                </a:solidFill>
              </a:rPr>
              <a:t>identifying EU sources of variation</a:t>
            </a:r>
            <a:r>
              <a:rPr lang="en-US" dirty="0">
                <a:solidFill>
                  <a:srgbClr val="000000"/>
                </a:solidFill>
              </a:rPr>
              <a:t> and accounting for them in the (1) randomization procedure and (2) analysis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and </a:t>
            </a:r>
            <a:br>
              <a:rPr lang="en-US" dirty="0"/>
            </a:br>
            <a:r>
              <a:rPr lang="en-US" dirty="0"/>
              <a:t>experimental error</a:t>
            </a:r>
          </a:p>
        </p:txBody>
      </p:sp>
    </p:spTree>
    <p:extLst>
      <p:ext uri="{BB962C8B-B14F-4D97-AF65-F5344CB8AC3E}">
        <p14:creationId xmlns:p14="http://schemas.microsoft.com/office/powerpoint/2010/main" val="155652248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Investigate different watering techniques for extending the life of cut flowers put in a vase</a:t>
            </a:r>
          </a:p>
          <a:p>
            <a:r>
              <a:rPr lang="en-US" dirty="0">
                <a:solidFill>
                  <a:srgbClr val="FF0000"/>
                </a:solidFill>
              </a:rPr>
              <a:t>Treatment factor:</a:t>
            </a:r>
            <a:r>
              <a:rPr lang="en-US" dirty="0"/>
              <a:t> type of liquid put in vase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Tap water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Tap + spoonful sugar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Tap + cup of carbonated water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Tap + cup of 7-up</a:t>
            </a:r>
          </a:p>
          <a:p>
            <a:r>
              <a:rPr lang="en-US" dirty="0">
                <a:solidFill>
                  <a:srgbClr val="FF0000"/>
                </a:solidFill>
              </a:rPr>
              <a:t>EUs:</a:t>
            </a:r>
            <a:r>
              <a:rPr lang="en-US" dirty="0"/>
              <a:t> single flowers of comparable age</a:t>
            </a:r>
          </a:p>
          <a:p>
            <a:r>
              <a:rPr lang="en-US" dirty="0">
                <a:solidFill>
                  <a:srgbClr val="FF0000"/>
                </a:solidFill>
              </a:rPr>
              <a:t>Response:</a:t>
            </a:r>
            <a:r>
              <a:rPr lang="en-US" dirty="0"/>
              <a:t> Time in days until flower wilted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Group:</a:t>
            </a:r>
            <a:r>
              <a:rPr lang="en-US" dirty="0"/>
              <a:t> What are some sources of variation for EUs?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Life Example</a:t>
            </a:r>
          </a:p>
        </p:txBody>
      </p:sp>
    </p:spTree>
    <p:extLst>
      <p:ext uri="{BB962C8B-B14F-4D97-AF65-F5344CB8AC3E}">
        <p14:creationId xmlns:p14="http://schemas.microsoft.com/office/powerpoint/2010/main" val="15901404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Focus on </a:t>
            </a:r>
            <a:r>
              <a:rPr lang="en-US" dirty="0">
                <a:solidFill>
                  <a:srgbClr val="FF0000"/>
                </a:solidFill>
              </a:rPr>
              <a:t>type of flower</a:t>
            </a:r>
            <a:r>
              <a:rPr lang="en-US" dirty="0"/>
              <a:t> as an important source of variation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Rose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Carnation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Daisy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Tulip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Groups:</a:t>
            </a:r>
            <a:r>
              <a:rPr lang="en-US" dirty="0"/>
              <a:t> critique the following experiments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Use 16 roses and completely randomize 4 treatments (4 reps)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Use 4 of each type of flower and completely randomize 4 treatments (4 reps)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Life Example</a:t>
            </a:r>
          </a:p>
        </p:txBody>
      </p:sp>
    </p:spTree>
    <p:extLst>
      <p:ext uri="{BB962C8B-B14F-4D97-AF65-F5344CB8AC3E}">
        <p14:creationId xmlns:p14="http://schemas.microsoft.com/office/powerpoint/2010/main" val="1349510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Every EU receives independent treatment application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OUs from EU </a:t>
            </a:r>
            <a:r>
              <a:rPr lang="en-US" dirty="0">
                <a:solidFill>
                  <a:srgbClr val="FF0000"/>
                </a:solidFill>
              </a:rPr>
              <a:t>receive same treatment application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Different from “receiving the same treatment”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Thinking of OUs as EUs is called </a:t>
            </a:r>
            <a:r>
              <a:rPr lang="en-US" dirty="0">
                <a:solidFill>
                  <a:srgbClr val="FF0000"/>
                </a:solidFill>
              </a:rPr>
              <a:t>pseudo-replication</a:t>
            </a:r>
            <a:r>
              <a:rPr lang="en-US" dirty="0"/>
              <a:t> of a treatment</a:t>
            </a:r>
          </a:p>
          <a:p>
            <a:pPr lvl="1"/>
            <a:r>
              <a:rPr lang="en-US" dirty="0"/>
              <a:t>Assumes you have more information about treatments than you really do</a:t>
            </a:r>
          </a:p>
          <a:p>
            <a:pPr lvl="1"/>
            <a:r>
              <a:rPr lang="en-US" dirty="0"/>
              <a:t>Leads to larger Type I errors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Pseudo-replication:</a:t>
            </a:r>
            <a:br>
              <a:rPr lang="en-US" dirty="0"/>
            </a:br>
            <a:r>
              <a:rPr lang="en-US" dirty="0"/>
              <a:t>confusing </a:t>
            </a:r>
            <a:r>
              <a:rPr lang="en-US" dirty="0" err="1"/>
              <a:t>Ous</a:t>
            </a:r>
            <a:r>
              <a:rPr lang="en-US" dirty="0"/>
              <a:t> with EUs</a:t>
            </a:r>
          </a:p>
        </p:txBody>
      </p:sp>
    </p:spTree>
    <p:extLst>
      <p:ext uri="{BB962C8B-B14F-4D97-AF65-F5344CB8AC3E}">
        <p14:creationId xmlns:p14="http://schemas.microsoft.com/office/powerpoint/2010/main" val="3810465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Complete randomization of treatments to EU’s reduces impact of bias caused by EU-to-EU variability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Example:</a:t>
            </a:r>
            <a:r>
              <a:rPr lang="en-US" dirty="0"/>
              <a:t> Unlikely we will confound treatments and flowers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Idea: </a:t>
            </a:r>
            <a:r>
              <a:rPr lang="en-US" dirty="0"/>
              <a:t>Group EUs into </a:t>
            </a:r>
            <a:r>
              <a:rPr lang="en-US" dirty="0">
                <a:solidFill>
                  <a:srgbClr val="FF0000"/>
                </a:solidFill>
              </a:rPr>
              <a:t>homogeneous sets</a:t>
            </a:r>
            <a:r>
              <a:rPr lang="en-US" dirty="0"/>
              <a:t> and perform separate CRD in each group (call a </a:t>
            </a:r>
            <a:r>
              <a:rPr lang="en-US" dirty="0">
                <a:solidFill>
                  <a:srgbClr val="FF0000"/>
                </a:solidFill>
              </a:rPr>
              <a:t>block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 design has been </a:t>
            </a:r>
            <a:r>
              <a:rPr lang="en-US" dirty="0">
                <a:solidFill>
                  <a:srgbClr val="FF0000"/>
                </a:solidFill>
              </a:rPr>
              <a:t>blocked</a:t>
            </a:r>
            <a:r>
              <a:rPr lang="en-US" dirty="0"/>
              <a:t> when:</a:t>
            </a:r>
          </a:p>
          <a:p>
            <a:pPr lvl="1"/>
            <a:r>
              <a:rPr lang="en-US" dirty="0"/>
              <a:t>EU’s divided into </a:t>
            </a:r>
            <a:r>
              <a:rPr lang="en-US" i="1" dirty="0"/>
              <a:t>b</a:t>
            </a:r>
            <a:r>
              <a:rPr lang="en-US" dirty="0"/>
              <a:t> blocks of some size (≥ 2)</a:t>
            </a:r>
          </a:p>
          <a:p>
            <a:pPr lvl="1"/>
            <a:r>
              <a:rPr lang="en-US" dirty="0"/>
              <a:t>Different treatments assigned to EUs in each block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Separate randomization performed in each block</a:t>
            </a:r>
            <a:endParaRPr lang="en-US" dirty="0"/>
          </a:p>
          <a:p>
            <a:endParaRPr lang="en-US" dirty="0"/>
          </a:p>
          <a:p>
            <a:r>
              <a:rPr lang="en-US" dirty="0"/>
              <a:t>ANCOVA with categorical covariates does not randomize this way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what you can; </a:t>
            </a:r>
            <a:br>
              <a:rPr lang="en-US" dirty="0"/>
            </a:br>
            <a:r>
              <a:rPr lang="en-US" dirty="0"/>
              <a:t>randomize what you can’t</a:t>
            </a:r>
          </a:p>
        </p:txBody>
      </p:sp>
    </p:spTree>
    <p:extLst>
      <p:ext uri="{BB962C8B-B14F-4D97-AF65-F5344CB8AC3E}">
        <p14:creationId xmlns:p14="http://schemas.microsoft.com/office/powerpoint/2010/main" val="165486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First identify EUs and their experimental conditions</a:t>
            </a:r>
          </a:p>
          <a:p>
            <a:r>
              <a:rPr lang="en-US" dirty="0">
                <a:solidFill>
                  <a:srgbClr val="FF0000"/>
                </a:solidFill>
              </a:rPr>
              <a:t>Blocking factor:</a:t>
            </a:r>
            <a:r>
              <a:rPr lang="en-US" dirty="0"/>
              <a:t> source of variation that potentially explains large amount of EU variation</a:t>
            </a:r>
          </a:p>
          <a:p>
            <a:pPr lvl="1"/>
            <a:r>
              <a:rPr lang="en-US" dirty="0"/>
              <a:t>Levels of this factor = EU groups/blocks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Choose levels so that </a:t>
            </a:r>
            <a:r>
              <a:rPr lang="en-US" dirty="0">
                <a:solidFill>
                  <a:srgbClr val="FF0000"/>
                </a:solidFill>
              </a:rPr>
              <a:t>EUs in each blocks are homogenous</a:t>
            </a:r>
            <a:r>
              <a:rPr lang="en-US" dirty="0"/>
              <a:t> but different from EUs in other blocks</a:t>
            </a:r>
          </a:p>
          <a:p>
            <a:endParaRPr lang="en-US" dirty="0"/>
          </a:p>
          <a:p>
            <a:r>
              <a:rPr lang="en-US" dirty="0"/>
              <a:t>Different from treatment factor because we </a:t>
            </a:r>
            <a:r>
              <a:rPr lang="en-US" dirty="0">
                <a:solidFill>
                  <a:srgbClr val="FF0000"/>
                </a:solidFill>
              </a:rPr>
              <a:t>do not randomly assign these levels to the EUs</a:t>
            </a:r>
          </a:p>
          <a:p>
            <a:pPr lvl="1"/>
            <a:r>
              <a:rPr lang="en-US" dirty="0"/>
              <a:t>Usually an inherent characteristic of the EU or conditions the EU is put under that we do not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Example: </a:t>
            </a:r>
            <a:r>
              <a:rPr lang="en-US" dirty="0">
                <a:solidFill>
                  <a:srgbClr val="000000"/>
                </a:solidFill>
              </a:rPr>
              <a:t>Flower type is a blocking factor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factors and levels</a:t>
            </a:r>
          </a:p>
        </p:txBody>
      </p:sp>
    </p:spTree>
    <p:extLst>
      <p:ext uri="{BB962C8B-B14F-4D97-AF65-F5344CB8AC3E}">
        <p14:creationId xmlns:p14="http://schemas.microsoft.com/office/powerpoint/2010/main" val="128423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Reduce experimental error </a:t>
            </a:r>
            <a:r>
              <a:rPr lang="en-US" dirty="0"/>
              <a:t>by comparing treatments </a:t>
            </a:r>
            <a:r>
              <a:rPr lang="en-US" dirty="0">
                <a:solidFill>
                  <a:srgbClr val="FF0000"/>
                </a:solidFill>
              </a:rPr>
              <a:t>WITHIN each block,</a:t>
            </a:r>
            <a:r>
              <a:rPr lang="en-US" dirty="0"/>
              <a:t> then “pool” the effects</a:t>
            </a:r>
          </a:p>
          <a:p>
            <a:endParaRPr lang="en-US" dirty="0"/>
          </a:p>
          <a:p>
            <a:r>
              <a:rPr lang="en-US" dirty="0"/>
              <a:t>Able to use </a:t>
            </a:r>
            <a:r>
              <a:rPr lang="en-US" dirty="0" err="1"/>
              <a:t>heterogenous</a:t>
            </a:r>
            <a:r>
              <a:rPr lang="en-US" dirty="0"/>
              <a:t> EUs</a:t>
            </a:r>
          </a:p>
          <a:p>
            <a:endParaRPr lang="en-US" dirty="0"/>
          </a:p>
          <a:p>
            <a:r>
              <a:rPr lang="en-US" dirty="0"/>
              <a:t>Increase replication without increasing experimental error</a:t>
            </a:r>
          </a:p>
          <a:p>
            <a:pPr lvl="1"/>
            <a:endParaRPr lang="en-US" dirty="0"/>
          </a:p>
          <a:p>
            <a:r>
              <a:rPr lang="en-US" dirty="0"/>
              <a:t>Increase representativeness of treatment effects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blocking</a:t>
            </a:r>
          </a:p>
        </p:txBody>
      </p:sp>
    </p:spTree>
    <p:extLst>
      <p:ext uri="{BB962C8B-B14F-4D97-AF65-F5344CB8AC3E}">
        <p14:creationId xmlns:p14="http://schemas.microsoft.com/office/powerpoint/2010/main" val="190911000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Increases “complexity” of analysis (but no more than factorial experiments)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Complicated block designs more difficult to conduct, often done incorrectly</a:t>
            </a:r>
          </a:p>
          <a:p>
            <a:pPr lvl="1"/>
            <a:r>
              <a:rPr lang="en-US" dirty="0"/>
              <a:t>Critical you can explain how to randomize experiment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Reduces </a:t>
            </a:r>
            <a:r>
              <a:rPr lang="en-US" dirty="0" err="1"/>
              <a:t>df</a:t>
            </a:r>
            <a:r>
              <a:rPr lang="en-US" dirty="0"/>
              <a:t> for error </a:t>
            </a:r>
            <a:r>
              <a:rPr lang="en-US" dirty="0" smtClean="0"/>
              <a:t>more than </a:t>
            </a:r>
            <a:r>
              <a:rPr lang="en-US" dirty="0"/>
              <a:t>if we had done a CRD without blocking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Hope the reduction in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 is accompanied by a significant reduction in </a:t>
            </a:r>
            <a:r>
              <a:rPr lang="en-US" dirty="0" err="1">
                <a:solidFill>
                  <a:srgbClr val="FF0000"/>
                </a:solidFill>
              </a:rPr>
              <a:t>ssE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blocking</a:t>
            </a:r>
          </a:p>
        </p:txBody>
      </p:sp>
    </p:spTree>
    <p:extLst>
      <p:ext uri="{BB962C8B-B14F-4D97-AF65-F5344CB8AC3E}">
        <p14:creationId xmlns:p14="http://schemas.microsoft.com/office/powerpoint/2010/main" val="85863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Block size </a:t>
            </a:r>
            <a:r>
              <a:rPr lang="en-US" dirty="0"/>
              <a:t>= number of EU’s in a block</a:t>
            </a:r>
          </a:p>
          <a:p>
            <a:pPr lvl="1"/>
            <a:r>
              <a:rPr lang="en-US" dirty="0"/>
              <a:t>Dictates how many different treatments we can assign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Proper block design:</a:t>
            </a:r>
            <a:r>
              <a:rPr lang="en-US" dirty="0"/>
              <a:t> each block has the same size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Complete block design with </a:t>
            </a:r>
            <a:r>
              <a:rPr lang="en-US" i="1" dirty="0">
                <a:solidFill>
                  <a:srgbClr val="FF0000"/>
                </a:solidFill>
              </a:rPr>
              <a:t>t </a:t>
            </a:r>
            <a:r>
              <a:rPr lang="en-US" dirty="0">
                <a:solidFill>
                  <a:srgbClr val="FF0000"/>
                </a:solidFill>
              </a:rPr>
              <a:t>treatments </a:t>
            </a:r>
            <a:r>
              <a:rPr lang="en-US" dirty="0"/>
              <a:t>has</a:t>
            </a:r>
          </a:p>
          <a:p>
            <a:pPr lvl="1"/>
            <a:r>
              <a:rPr lang="en-US" i="1" dirty="0"/>
              <a:t>b</a:t>
            </a:r>
            <a:r>
              <a:rPr lang="en-US" dirty="0"/>
              <a:t> blocks each of size </a:t>
            </a:r>
            <a:r>
              <a:rPr lang="en-US" i="1" dirty="0"/>
              <a:t>t</a:t>
            </a:r>
            <a:endParaRPr lang="en-US" dirty="0"/>
          </a:p>
          <a:p>
            <a:pPr lvl="1"/>
            <a:r>
              <a:rPr lang="en-US" dirty="0"/>
              <a:t>Each treatment appears in each block </a:t>
            </a:r>
            <a:r>
              <a:rPr lang="en-US" dirty="0">
                <a:solidFill>
                  <a:srgbClr val="FF0000"/>
                </a:solidFill>
              </a:rPr>
              <a:t>once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Only call a group of EUs a block when </a:t>
            </a:r>
            <a:r>
              <a:rPr lang="en-US" dirty="0">
                <a:solidFill>
                  <a:srgbClr val="FF0000"/>
                </a:solidFill>
              </a:rPr>
              <a:t>we do separate randomization within each group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of Block designs</a:t>
            </a:r>
          </a:p>
        </p:txBody>
      </p:sp>
    </p:spTree>
    <p:extLst>
      <p:ext uri="{BB962C8B-B14F-4D97-AF65-F5344CB8AC3E}">
        <p14:creationId xmlns:p14="http://schemas.microsoft.com/office/powerpoint/2010/main" val="211543391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5138930"/>
          </a:xfrm>
        </p:spPr>
        <p:txBody>
          <a:bodyPr>
            <a:normAutofit/>
          </a:bodyPr>
          <a:lstStyle/>
          <a:p>
            <a:r>
              <a:rPr lang="en-US" dirty="0"/>
              <a:t>Visualize a complete block design with </a:t>
            </a:r>
            <a:r>
              <a:rPr lang="en-US" i="1" dirty="0"/>
              <a:t>t</a:t>
            </a:r>
            <a:r>
              <a:rPr lang="en-US" dirty="0"/>
              <a:t>=4 treatments and </a:t>
            </a:r>
            <a:r>
              <a:rPr lang="en-US" i="1" dirty="0"/>
              <a:t>b</a:t>
            </a:r>
            <a:r>
              <a:rPr lang="en-US" dirty="0"/>
              <a:t>=5 blocks</a:t>
            </a:r>
          </a:p>
          <a:p>
            <a:r>
              <a:rPr lang="en-US" dirty="0"/>
              <a:t>Design plan shows which treatments go to which block (pre-randomization)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5 separate randomizations, one for each block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of </a:t>
            </a:r>
            <a:br>
              <a:rPr lang="en-US" dirty="0"/>
            </a:br>
            <a:r>
              <a:rPr lang="en-US" dirty="0"/>
              <a:t>Complete Block Design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89686" y="3595939"/>
          <a:ext cx="851634" cy="22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913481" y="3595939"/>
          <a:ext cx="851634" cy="22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172458" y="3595939"/>
          <a:ext cx="851634" cy="22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496253" y="3595939"/>
          <a:ext cx="851634" cy="22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798153" y="3595939"/>
          <a:ext cx="851634" cy="22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V="1">
            <a:off x="842967" y="3842998"/>
            <a:ext cx="746719" cy="6459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4488972"/>
            <a:ext cx="92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 1 in</a:t>
            </a:r>
          </a:p>
          <a:p>
            <a:r>
              <a:rPr lang="en-US" dirty="0"/>
              <a:t>Block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21769" y="5736244"/>
            <a:ext cx="92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 4 in</a:t>
            </a:r>
          </a:p>
          <a:p>
            <a:r>
              <a:rPr lang="en-US"/>
              <a:t>Block 5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649787" y="5562592"/>
            <a:ext cx="714195" cy="1736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71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5138930"/>
          </a:xfrm>
        </p:spPr>
        <p:txBody>
          <a:bodyPr>
            <a:normAutofit/>
          </a:bodyPr>
          <a:lstStyle/>
          <a:p>
            <a:r>
              <a:rPr lang="en-US" dirty="0"/>
              <a:t>Visualize a complete block design with </a:t>
            </a:r>
            <a:r>
              <a:rPr lang="en-US" i="1" dirty="0"/>
              <a:t>t</a:t>
            </a:r>
            <a:r>
              <a:rPr lang="en-US" dirty="0"/>
              <a:t>=4 treatments and </a:t>
            </a:r>
            <a:r>
              <a:rPr lang="en-US" i="1" dirty="0"/>
              <a:t>b</a:t>
            </a:r>
            <a:r>
              <a:rPr lang="en-US" dirty="0"/>
              <a:t>=5 blocks</a:t>
            </a:r>
          </a:p>
          <a:p>
            <a:r>
              <a:rPr lang="en-US" dirty="0"/>
              <a:t>Randomized plan might look something like this</a:t>
            </a:r>
          </a:p>
          <a:p>
            <a:r>
              <a:rPr lang="en-US" dirty="0">
                <a:solidFill>
                  <a:srgbClr val="FF0000"/>
                </a:solidFill>
              </a:rPr>
              <a:t>Still have each treatment once in each block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 5 CRDs each with one replicate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of </a:t>
            </a:r>
            <a:br>
              <a:rPr lang="en-US" dirty="0"/>
            </a:br>
            <a:r>
              <a:rPr lang="en-US" dirty="0"/>
              <a:t>Complete Block Design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89686" y="3595939"/>
          <a:ext cx="851634" cy="22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913481" y="3595939"/>
          <a:ext cx="851634" cy="22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172458" y="3595939"/>
          <a:ext cx="851634" cy="22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496253" y="3595939"/>
          <a:ext cx="851634" cy="22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798153" y="3595939"/>
          <a:ext cx="851634" cy="22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4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46899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5138930"/>
          </a:xfrm>
        </p:spPr>
        <p:txBody>
          <a:bodyPr>
            <a:normAutofit/>
          </a:bodyPr>
          <a:lstStyle/>
          <a:p>
            <a:r>
              <a:rPr lang="en-US" dirty="0"/>
              <a:t>RCBD model is a main effect factorial model</a:t>
            </a:r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No need for an index of </a:t>
            </a:r>
            <a:r>
              <a:rPr lang="en-US" dirty="0" smtClean="0"/>
              <a:t>replicates</a:t>
            </a:r>
          </a:p>
          <a:p>
            <a:endParaRPr lang="en-US" dirty="0"/>
          </a:p>
          <a:p>
            <a:r>
              <a:rPr lang="en-US" dirty="0"/>
              <a:t>Exactly like a </a:t>
            </a:r>
            <a:r>
              <a:rPr lang="en-US" dirty="0">
                <a:solidFill>
                  <a:srgbClr val="FF0000"/>
                </a:solidFill>
              </a:rPr>
              <a:t>main effect factorial model</a:t>
            </a:r>
            <a:r>
              <a:rPr lang="en-US" dirty="0"/>
              <a:t>!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Perform analysis just like before*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Interaction effects are the only way to estimate error!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block design</a:t>
            </a:r>
            <a:br>
              <a:rPr lang="en-US" dirty="0"/>
            </a:br>
            <a:r>
              <a:rPr lang="en-US" dirty="0"/>
              <a:t>Statistical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08" y="2575139"/>
            <a:ext cx="3594100" cy="27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419" y="2368550"/>
            <a:ext cx="1765300" cy="29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719" y="2794000"/>
            <a:ext cx="1651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Randomization-based models</a:t>
            </a:r>
            <a:r>
              <a:rPr lang="en-US" dirty="0"/>
              <a:t> explicitly use the randomization procedure to generate model</a:t>
            </a:r>
          </a:p>
          <a:p>
            <a:r>
              <a:rPr lang="en-US" dirty="0">
                <a:solidFill>
                  <a:srgbClr val="FF0000"/>
                </a:solidFill>
              </a:rPr>
              <a:t>Result:</a:t>
            </a:r>
            <a:r>
              <a:rPr lang="en-US" dirty="0"/>
              <a:t> Model looks exactly like the previous slide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Problem:</a:t>
            </a:r>
            <a:r>
              <a:rPr lang="en-US" dirty="0"/>
              <a:t> The usual F-ratio approach we would use to “test for block differences” is an invalid test</a:t>
            </a:r>
          </a:p>
          <a:p>
            <a:endParaRPr lang="en-US" dirty="0"/>
          </a:p>
          <a:p>
            <a:r>
              <a:rPr lang="en-US" dirty="0"/>
              <a:t>Ignore the p-values for testing for block, assess impact using </a:t>
            </a:r>
            <a:r>
              <a:rPr lang="en-US" dirty="0">
                <a:solidFill>
                  <a:srgbClr val="FF0000"/>
                </a:solidFill>
              </a:rPr>
              <a:t>relative efficiency</a:t>
            </a:r>
          </a:p>
          <a:p>
            <a:r>
              <a:rPr lang="en-US" dirty="0"/>
              <a:t>NEVER DROP BLOCK EFFECTS FROM MODEL</a:t>
            </a:r>
          </a:p>
          <a:p>
            <a:pPr lvl="1"/>
            <a:r>
              <a:rPr lang="en-US" dirty="0"/>
              <a:t>Those </a:t>
            </a:r>
            <a:r>
              <a:rPr lang="en-US" i="1" dirty="0"/>
              <a:t>b</a:t>
            </a:r>
            <a:r>
              <a:rPr lang="en-US" dirty="0"/>
              <a:t>-1 degrees of freedom can never be put back into error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of Testing for </a:t>
            </a:r>
            <a:br>
              <a:rPr lang="en-US" dirty="0"/>
            </a:br>
            <a:r>
              <a:rPr lang="en-US" dirty="0"/>
              <a:t>block effects</a:t>
            </a:r>
          </a:p>
        </p:txBody>
      </p:sp>
    </p:spTree>
    <p:extLst>
      <p:ext uri="{BB962C8B-B14F-4D97-AF65-F5344CB8AC3E}">
        <p14:creationId xmlns:p14="http://schemas.microsoft.com/office/powerpoint/2010/main" val="94270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Remember, blocking is primarily considered to be a variance reduction tool</a:t>
            </a:r>
          </a:p>
          <a:p>
            <a:r>
              <a:rPr lang="en-US" dirty="0"/>
              <a:t>We care more about testing for treatment effects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Result:</a:t>
            </a:r>
            <a:r>
              <a:rPr lang="en-US" dirty="0"/>
              <a:t> the usual F-ratio approach for testing treatment effects is still valid!</a:t>
            </a:r>
          </a:p>
          <a:p>
            <a:endParaRPr lang="en-US" dirty="0"/>
          </a:p>
          <a:p>
            <a:r>
              <a:rPr lang="en-US" dirty="0"/>
              <a:t>Summary of analysis of RCBD </a:t>
            </a:r>
          </a:p>
          <a:p>
            <a:pPr lvl="1"/>
            <a:r>
              <a:rPr lang="en-US" dirty="0"/>
              <a:t>Always includes block effects</a:t>
            </a:r>
          </a:p>
          <a:p>
            <a:pPr lvl="1"/>
            <a:r>
              <a:rPr lang="en-US" dirty="0"/>
              <a:t>Focus analysis on treatment effects</a:t>
            </a:r>
          </a:p>
          <a:p>
            <a:pPr lvl="1"/>
            <a:r>
              <a:rPr lang="en-US" dirty="0"/>
              <a:t>Post-hoc analysis only done for treatment effects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</a:t>
            </a:r>
            <a:br>
              <a:rPr lang="en-US" dirty="0"/>
            </a:br>
            <a:r>
              <a:rPr lang="en-US" dirty="0"/>
              <a:t>Treatment effects</a:t>
            </a:r>
          </a:p>
        </p:txBody>
      </p:sp>
    </p:spTree>
    <p:extLst>
      <p:ext uri="{BB962C8B-B14F-4D97-AF65-F5344CB8AC3E}">
        <p14:creationId xmlns:p14="http://schemas.microsoft.com/office/powerpoint/2010/main" val="198356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867996"/>
          </a:xfrm>
        </p:spPr>
        <p:txBody>
          <a:bodyPr/>
          <a:lstStyle/>
          <a:p>
            <a:r>
              <a:rPr lang="en-US" dirty="0"/>
              <a:t>Identify if a given data collection procedure is an observational study or randomized, comparative experiment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Define experimental unit, observational unit, treatment factor, </a:t>
            </a:r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/>
              <a:t>Explain </a:t>
            </a:r>
            <a:r>
              <a:rPr lang="en-US" dirty="0"/>
              <a:t>what pseudo-replication is</a:t>
            </a:r>
          </a:p>
          <a:p>
            <a:endParaRPr lang="en-US" dirty="0"/>
          </a:p>
          <a:p>
            <a:r>
              <a:rPr lang="en-US" dirty="0"/>
              <a:t>Explain purpose of </a:t>
            </a:r>
            <a:r>
              <a:rPr lang="en-US" dirty="0" smtClean="0"/>
              <a:t>randomization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608050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867996"/>
          </a:xfrm>
        </p:spPr>
        <p:txBody>
          <a:bodyPr/>
          <a:lstStyle/>
          <a:p>
            <a:r>
              <a:rPr lang="en-US" dirty="0"/>
              <a:t>Identify if a given data collection procedure is an observational study or randomized, comparative experiment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Define experimental unit, observational unit, treatment factor, etc.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Explain what pseudo-replication is</a:t>
            </a:r>
          </a:p>
          <a:p>
            <a:endParaRPr lang="en-US" dirty="0"/>
          </a:p>
          <a:p>
            <a:r>
              <a:rPr lang="en-US" dirty="0"/>
              <a:t>Explain purpose of randomization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798253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Informally assess how effective blocking was by comparing MSB and MSE (look at F-value)</a:t>
            </a:r>
          </a:p>
          <a:p>
            <a:pPr lvl="1"/>
            <a:r>
              <a:rPr lang="en-US" dirty="0"/>
              <a:t>If MSB &gt;&gt; MSE then blocking was worthwhile</a:t>
            </a:r>
          </a:p>
          <a:p>
            <a:pPr lvl="1"/>
            <a:r>
              <a:rPr lang="en-US" dirty="0"/>
              <a:t>If MSB &lt; MSE we reduced power</a:t>
            </a:r>
            <a:r>
              <a:rPr lang="mr-IN" dirty="0"/>
              <a:t>…</a:t>
            </a:r>
            <a:r>
              <a:rPr lang="en-US" dirty="0"/>
              <a:t>why?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Block impact assessed by the </a:t>
            </a:r>
            <a:r>
              <a:rPr lang="en-US" dirty="0">
                <a:solidFill>
                  <a:srgbClr val="FF0000"/>
                </a:solidFill>
              </a:rPr>
              <a:t>anticipated reduction in variance</a:t>
            </a:r>
            <a:r>
              <a:rPr lang="en-US" dirty="0"/>
              <a:t> if we had used a CRD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Motivated by the idea of a</a:t>
            </a:r>
            <a:r>
              <a:rPr lang="en-US" dirty="0">
                <a:solidFill>
                  <a:srgbClr val="FF0000"/>
                </a:solidFill>
              </a:rPr>
              <a:t> uniformity trial </a:t>
            </a:r>
            <a:r>
              <a:rPr lang="en-US" dirty="0">
                <a:solidFill>
                  <a:srgbClr val="000000"/>
                </a:solidFill>
              </a:rPr>
              <a:t>which is a design with pseudo-treatments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efficiency of RCBD</a:t>
            </a:r>
          </a:p>
        </p:txBody>
      </p:sp>
    </p:spTree>
    <p:extLst>
      <p:ext uri="{BB962C8B-B14F-4D97-AF65-F5344CB8AC3E}">
        <p14:creationId xmlns:p14="http://schemas.microsoft.com/office/powerpoint/2010/main" val="25229815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Uniformity trial: </a:t>
            </a:r>
            <a:r>
              <a:rPr lang="en-US" dirty="0"/>
              <a:t>RCBD with dummy treatments would have an ANOVA table like this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Uniformity Trial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30249" y="3217975"/>
          <a:ext cx="4365628" cy="1860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4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14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14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914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6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Source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4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Block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b-1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ssB</a:t>
                      </a:r>
                      <a:r>
                        <a:rPr lang="en-US" sz="1600" dirty="0"/>
                        <a:t>(U)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msB</a:t>
                      </a:r>
                      <a:r>
                        <a:rPr lang="en-US" sz="1600" dirty="0"/>
                        <a:t>(U)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23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Within Blocks</a:t>
                      </a:r>
                      <a:r>
                        <a:rPr lang="en-US" sz="1600" baseline="0" dirty="0"/>
                        <a:t> (</a:t>
                      </a:r>
                      <a:r>
                        <a:rPr lang="en-US" sz="1600" dirty="0"/>
                        <a:t>Error)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b(t-1)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ssE</a:t>
                      </a:r>
                      <a:r>
                        <a:rPr lang="en-US" sz="1600" dirty="0"/>
                        <a:t>(U)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msE</a:t>
                      </a:r>
                      <a:r>
                        <a:rPr lang="en-US" sz="1600" dirty="0"/>
                        <a:t>(U)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bt-1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ssTot</a:t>
                      </a:r>
                      <a:r>
                        <a:rPr lang="en-US" sz="1600" dirty="0"/>
                        <a:t>(U)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7" y="5709601"/>
            <a:ext cx="2882900" cy="812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1389" y="5915024"/>
            <a:ext cx="408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Relative efficiency</a:t>
            </a:r>
            <a:r>
              <a:rPr lang="en-US" dirty="0"/>
              <a:t> compares variances: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3238500"/>
            <a:ext cx="2794000" cy="368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43" y="3938348"/>
            <a:ext cx="279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Rarely perform a uniformity trial, we actually apply real treatments</a:t>
            </a:r>
          </a:p>
          <a:p>
            <a:r>
              <a:rPr lang="en-US" dirty="0"/>
              <a:t>Use</a:t>
            </a:r>
          </a:p>
          <a:p>
            <a:endParaRPr lang="en-US" dirty="0"/>
          </a:p>
          <a:p>
            <a:r>
              <a:rPr lang="en-US" dirty="0"/>
              <a:t>Need estimates for </a:t>
            </a:r>
            <a:r>
              <a:rPr lang="en-US" dirty="0" err="1"/>
              <a:t>ssTot</a:t>
            </a:r>
            <a:r>
              <a:rPr lang="en-US" dirty="0"/>
              <a:t>(U) from our data</a:t>
            </a:r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Relative efficiency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6" y="3902869"/>
            <a:ext cx="59690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86" y="2423923"/>
            <a:ext cx="4851400" cy="74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560" y="4562424"/>
            <a:ext cx="54737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367" y="5805325"/>
            <a:ext cx="5397500" cy="774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26643" y="4463143"/>
            <a:ext cx="1197428" cy="444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28972" y="4463143"/>
            <a:ext cx="1197428" cy="444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66971" y="4907643"/>
            <a:ext cx="1197428" cy="444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7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Identify blocking factor and explain how it is different from a treatment factor</a:t>
            </a:r>
          </a:p>
          <a:p>
            <a:r>
              <a:rPr lang="en-US" dirty="0"/>
              <a:t>Define a complete block design; explain how it should be randomized and perform it in </a:t>
            </a:r>
            <a:r>
              <a:rPr lang="en-US" dirty="0" smtClean="0"/>
              <a:t>R</a:t>
            </a:r>
            <a:endParaRPr lang="en-US" dirty="0"/>
          </a:p>
          <a:p>
            <a:r>
              <a:rPr lang="en-US" dirty="0"/>
              <a:t>Write statistical model for RCBD and explain where estimate of error comes from</a:t>
            </a:r>
          </a:p>
          <a:p>
            <a:r>
              <a:rPr lang="en-US" dirty="0"/>
              <a:t>Compare the model to main effect factorial model and explain the implicit difference between them</a:t>
            </a:r>
          </a:p>
          <a:p>
            <a:r>
              <a:rPr lang="en-US" dirty="0"/>
              <a:t>Define and calculate relative efficiency for determining impact of blocking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3821276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503175" y="3244762"/>
            <a:ext cx="1981200" cy="1828800"/>
          </a:xfrm>
        </p:spPr>
        <p:txBody>
          <a:bodyPr/>
          <a:lstStyle/>
          <a:p>
            <a:r>
              <a:rPr lang="en-US" smtClean="0"/>
              <a:t>Chapter </a:t>
            </a:r>
            <a:r>
              <a:rPr lang="en-US" dirty="0"/>
              <a:t>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0952" y="2052960"/>
            <a:ext cx="8745646" cy="1828800"/>
          </a:xfrm>
        </p:spPr>
        <p:txBody>
          <a:bodyPr/>
          <a:lstStyle/>
          <a:p>
            <a:r>
              <a:rPr lang="en-US" dirty="0"/>
              <a:t>Factorial Experiments with 2 crossed factors</a:t>
            </a:r>
          </a:p>
        </p:txBody>
      </p:sp>
    </p:spTree>
    <p:extLst>
      <p:ext uri="{BB962C8B-B14F-4D97-AF65-F5344CB8AC3E}">
        <p14:creationId xmlns:p14="http://schemas.microsoft.com/office/powerpoint/2010/main" val="127880945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Create and interpret interaction </a:t>
            </a:r>
            <a:r>
              <a:rPr lang="en-US" dirty="0" smtClean="0"/>
              <a:t>plots</a:t>
            </a:r>
            <a:endParaRPr lang="en-US" dirty="0"/>
          </a:p>
          <a:p>
            <a:r>
              <a:rPr lang="en-US" dirty="0"/>
              <a:t>Derive main effect and interaction contrasts from set of simple effects</a:t>
            </a:r>
          </a:p>
          <a:p>
            <a:r>
              <a:rPr lang="en-US" dirty="0" smtClean="0"/>
              <a:t>Write </a:t>
            </a:r>
            <a:r>
              <a:rPr lang="en-US" dirty="0"/>
              <a:t>main effects and interactions in terms of factorial parameters</a:t>
            </a:r>
          </a:p>
          <a:p>
            <a:r>
              <a:rPr lang="en-US" dirty="0" smtClean="0"/>
              <a:t>Explain </a:t>
            </a:r>
            <a:r>
              <a:rPr lang="en-US" dirty="0"/>
              <a:t>how insignificant effects are pooled into error term</a:t>
            </a:r>
          </a:p>
          <a:p>
            <a:r>
              <a:rPr lang="en-US" dirty="0" smtClean="0"/>
              <a:t>Fit Model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697250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Hunter (1989) describes experiment investigating changes in </a:t>
            </a:r>
            <a:r>
              <a:rPr lang="en-US" dirty="0">
                <a:solidFill>
                  <a:srgbClr val="FF0000"/>
                </a:solidFill>
              </a:rPr>
              <a:t>CO emissions</a:t>
            </a:r>
            <a:r>
              <a:rPr lang="en-US" dirty="0"/>
              <a:t> of burning fuel varying</a:t>
            </a:r>
          </a:p>
          <a:p>
            <a:pPr marL="822960" lvl="1" indent="-457200">
              <a:buFont typeface="+mj-lt"/>
              <a:buAutoNum type="alphaUcPeriod" startAt="5"/>
            </a:pPr>
            <a:r>
              <a:rPr lang="en-US" dirty="0"/>
              <a:t>Amount of Ethanol added     (0.1, 0.2, 0.3)</a:t>
            </a:r>
          </a:p>
          <a:p>
            <a:pPr marL="822960" lvl="1" indent="-457200">
              <a:buFont typeface="+mj-lt"/>
              <a:buAutoNum type="alphaUcPeriod" startAt="5"/>
            </a:pPr>
            <a:r>
              <a:rPr lang="en-US" dirty="0"/>
              <a:t>Air/Fuel Ratio while burning (14,  15, 16)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Replicate each combination 2 times</a:t>
            </a: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Draw a </a:t>
            </a:r>
            <a:r>
              <a:rPr lang="en-US" dirty="0"/>
              <a:t>picture of the design space and describe the randomization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Emissions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9186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Every analysis should begin with a graphical exploration of the data</a:t>
            </a:r>
          </a:p>
          <a:p>
            <a:endParaRPr lang="en-US" dirty="0"/>
          </a:p>
          <a:p>
            <a:r>
              <a:rPr lang="en-US" dirty="0"/>
              <a:t>Highlights unusual or missing values</a:t>
            </a:r>
          </a:p>
          <a:p>
            <a:endParaRPr lang="en-US" dirty="0"/>
          </a:p>
          <a:p>
            <a:r>
              <a:rPr lang="en-US" dirty="0"/>
              <a:t>Identify trends in the data that can be incorporated into the model</a:t>
            </a:r>
          </a:p>
          <a:p>
            <a:endParaRPr lang="en-US" dirty="0"/>
          </a:p>
          <a:p>
            <a:r>
              <a:rPr lang="en-US" dirty="0"/>
              <a:t>For factorial experiments, we are particularly interested in </a:t>
            </a:r>
            <a:r>
              <a:rPr lang="en-US" dirty="0">
                <a:solidFill>
                  <a:srgbClr val="FF0000"/>
                </a:solidFill>
              </a:rPr>
              <a:t>interaction plots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 analysis with Plots!</a:t>
            </a:r>
          </a:p>
        </p:txBody>
      </p:sp>
    </p:spTree>
    <p:extLst>
      <p:ext uri="{BB962C8B-B14F-4D97-AF65-F5344CB8AC3E}">
        <p14:creationId xmlns:p14="http://schemas.microsoft.com/office/powerpoint/2010/main" val="2845580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/>
              <a:lstStyle/>
              <a:p>
                <a:r>
                  <a:rPr lang="en-US" dirty="0"/>
                  <a:t>Interaction plot based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for the fuel data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Choose Ethanol as X-axis, plot 3 different lines for each level of Air/Fuel ratio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3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</a:t>
            </a:r>
            <a:r>
              <a:rPr lang="en-US" dirty="0"/>
              <a:t>Plots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935238" y="3017762"/>
          <a:ext cx="508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Air/Fuel Ratio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(F)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Ethanol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(E)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69.5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79.5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80.5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67.5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76.5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59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7689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Hard to see any consistent behavior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Group</a:t>
            </a:r>
            <a:r>
              <a:rPr lang="en-US" b="1" dirty="0"/>
              <a:t>: </a:t>
            </a:r>
            <a:r>
              <a:rPr lang="en-US" dirty="0"/>
              <a:t>Interpret changes in E for each level of F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</a:t>
            </a:r>
            <a:r>
              <a:rPr lang="en-US" dirty="0"/>
              <a:t>Plots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500C6C1-2B34-CB4D-AE03-F04E3A52D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96" y="2359621"/>
            <a:ext cx="4682067" cy="335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50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38562" y="2967360"/>
            <a:ext cx="1981200" cy="1828800"/>
          </a:xfrm>
        </p:spPr>
        <p:txBody>
          <a:bodyPr/>
          <a:lstStyle/>
          <a:p>
            <a:r>
              <a:rPr lang="en-US" dirty="0" smtClean="0"/>
              <a:t>Chapters </a:t>
            </a:r>
            <a:r>
              <a:rPr lang="en-US" dirty="0"/>
              <a:t>1, 2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2052960"/>
            <a:ext cx="8143875" cy="1828800"/>
          </a:xfrm>
        </p:spPr>
        <p:txBody>
          <a:bodyPr/>
          <a:lstStyle/>
          <a:p>
            <a:r>
              <a:rPr lang="en-US" dirty="0"/>
              <a:t>Planning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11118842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If we ignore the factorial structure of our treatments we could use the effects model</a:t>
            </a:r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All       equal each other, </a:t>
            </a:r>
            <a:r>
              <a:rPr lang="en-US" i="1" dirty="0"/>
              <a:t>H</a:t>
            </a:r>
            <a:r>
              <a:rPr lang="en-US" baseline="-25000" dirty="0"/>
              <a:t>A</a:t>
            </a:r>
            <a:r>
              <a:rPr lang="en-US" dirty="0"/>
              <a:t>: at least one different</a:t>
            </a:r>
          </a:p>
          <a:p>
            <a:pPr lvl="1"/>
            <a:r>
              <a:rPr lang="en-US" dirty="0"/>
              <a:t>Not an interesting hypothesis for factorial experiments</a:t>
            </a:r>
          </a:p>
          <a:p>
            <a:endParaRPr lang="en-US" dirty="0"/>
          </a:p>
          <a:p>
            <a:r>
              <a:rPr lang="en-US" dirty="0"/>
              <a:t>Like to investigate </a:t>
            </a:r>
            <a:r>
              <a:rPr lang="en-US" dirty="0">
                <a:solidFill>
                  <a:srgbClr val="FF0000"/>
                </a:solidFill>
              </a:rPr>
              <a:t>specific contrasts</a:t>
            </a:r>
            <a:r>
              <a:rPr lang="en-US" dirty="0"/>
              <a:t> corresponding to main effects and interaction </a:t>
            </a:r>
            <a:r>
              <a:rPr lang="en-US" dirty="0" smtClean="0"/>
              <a:t>effects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one-factor effects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53" y="2791214"/>
            <a:ext cx="31242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53" y="3562653"/>
            <a:ext cx="3683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D6F9C0CD-5256-724C-9841-0EB7B65693F2}"/>
                  </a:ext>
                </a:extLst>
              </p:cNvPr>
              <p:cNvSpPr txBox="1"/>
              <p:nvPr/>
            </p:nvSpPr>
            <p:spPr>
              <a:xfrm>
                <a:off x="4441621" y="2587656"/>
                <a:ext cx="4041427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,..,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;   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F9C0CD-5256-724C-9841-0EB7B6569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21" y="2587656"/>
                <a:ext cx="4041427" cy="395621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156F8C10-3A68-134E-813B-1302662CF41A}"/>
                  </a:ext>
                </a:extLst>
              </p:cNvPr>
              <p:cNvSpPr txBox="1"/>
              <p:nvPr/>
            </p:nvSpPr>
            <p:spPr>
              <a:xfrm>
                <a:off x="4462235" y="2983277"/>
                <a:ext cx="2218043" cy="4480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𝒊𝒋𝒌</m:t>
                          </m:r>
                        </m:sub>
                      </m:sSub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𝒊𝒊𝒅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6F8C10-3A68-134E-813B-1302662C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235" y="2983277"/>
                <a:ext cx="2218043" cy="448008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13822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Re-express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that connect with the concept of main effects and interactions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Combining 2 one-way effects models + interaction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 rotWithShape="0">
                <a:blip r:embed="rId2"/>
                <a:stretch>
                  <a:fillRect l="-217" t="-949" r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Effects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16" y="2874975"/>
            <a:ext cx="3035300" cy="31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812" y="3774198"/>
            <a:ext cx="330200" cy="20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12" y="4254984"/>
            <a:ext cx="317500" cy="31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31" y="4883936"/>
            <a:ext cx="635000" cy="317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11031" y="3644351"/>
            <a:ext cx="585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main effect parameter applies every time level </a:t>
            </a:r>
            <a:r>
              <a:rPr lang="en-US" i="1" dirty="0" err="1"/>
              <a:t>i</a:t>
            </a:r>
            <a:r>
              <a:rPr lang="en-US" dirty="0"/>
              <a:t> is used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11031" y="4203152"/>
            <a:ext cx="585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main effect parameter applies every time level </a:t>
            </a:r>
            <a:r>
              <a:rPr lang="en-US" i="1" dirty="0"/>
              <a:t>j</a:t>
            </a:r>
            <a:r>
              <a:rPr lang="en-US" dirty="0"/>
              <a:t> is used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11031" y="484057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interaction parameter that picks up what’s left of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538" y="4840571"/>
            <a:ext cx="1905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3171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Estimable functions</a:t>
            </a:r>
            <a:r>
              <a:rPr lang="en-US" dirty="0"/>
              <a:t> must be some form of a contrast</a:t>
            </a:r>
          </a:p>
          <a:p>
            <a:r>
              <a:rPr lang="en-US" dirty="0"/>
              <a:t>Individual parameters are not </a:t>
            </a:r>
            <a:r>
              <a:rPr lang="en-US" dirty="0" smtClean="0"/>
              <a:t>estimable without additional </a:t>
            </a:r>
            <a:r>
              <a:rPr lang="en-US" dirty="0" err="1" smtClean="0"/>
              <a:t>contraints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Simple effect contrast </a:t>
            </a:r>
            <a:r>
              <a:rPr lang="en-US" dirty="0"/>
              <a:t>(say with </a:t>
            </a:r>
            <a:r>
              <a:rPr lang="en-US" i="1" dirty="0"/>
              <a:t>j</a:t>
            </a:r>
            <a:r>
              <a:rPr lang="en-US" dirty="0"/>
              <a:t> level fixed):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Estimable functions</a:t>
            </a:r>
            <a:br>
              <a:rPr lang="en-US" dirty="0"/>
            </a:br>
            <a:r>
              <a:rPr lang="en-US" dirty="0"/>
              <a:t>Simple Effects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34" y="3993546"/>
            <a:ext cx="3035300" cy="31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220" y="4674172"/>
            <a:ext cx="6210300" cy="67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686" y="5593411"/>
            <a:ext cx="2806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1256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/>
              <a:lstStyle/>
              <a:p>
                <a:r>
                  <a:rPr lang="en-US" dirty="0"/>
                  <a:t>Ideally want to test following hypotheses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=..=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45720" indent="0">
                  <a:buNone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Will automatically test: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=..=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 rotWithShape="0">
                <a:blip r:embed="rId2"/>
                <a:stretch>
                  <a:fillRect l="-217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Effects Model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xmlns="" id="{0917CA28-3E1C-BE4B-9426-1BC4C4281591}"/>
              </a:ext>
            </a:extLst>
          </p:cNvPr>
          <p:cNvSpPr/>
          <p:nvPr/>
        </p:nvSpPr>
        <p:spPr>
          <a:xfrm>
            <a:off x="3395133" y="2201333"/>
            <a:ext cx="245534" cy="1126067"/>
          </a:xfrm>
          <a:prstGeom prst="rightBrac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B24D41-BDB2-3044-95A3-7456B41360C8}"/>
              </a:ext>
            </a:extLst>
          </p:cNvPr>
          <p:cNvSpPr txBox="1"/>
          <p:nvPr/>
        </p:nvSpPr>
        <p:spPr>
          <a:xfrm>
            <a:off x="3767667" y="2579700"/>
            <a:ext cx="27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None of these are testable</a:t>
            </a:r>
          </a:p>
        </p:txBody>
      </p:sp>
    </p:spTree>
    <p:extLst>
      <p:ext uri="{BB962C8B-B14F-4D97-AF65-F5344CB8AC3E}">
        <p14:creationId xmlns:p14="http://schemas.microsoft.com/office/powerpoint/2010/main" val="14822807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Reduced models don’t just drop parameters out</a:t>
                </a:r>
              </a:p>
              <a:p>
                <a:pPr marL="45720" indent="0">
                  <a:buNone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45720" indent="0">
                  <a:buNone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Easier to explain if you rewrite the model as</a:t>
                </a:r>
              </a:p>
              <a:p>
                <a:pPr marL="365760" lvl="1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srgbClr val="000000"/>
                    </a:solidFill>
                  </a:rPr>
                  <a:t>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..</m:t>
                    </m:r>
                  </m:oMath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pPr marL="45720" indent="0">
                  <a:buNone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:r>
                  <a:rPr lang="en-US" dirty="0">
                    <a:solidFill>
                      <a:srgbClr val="000000"/>
                    </a:solidFill>
                    <a:sym typeface="Wingdings" pitchFamily="2" charset="2"/>
                  </a:rPr>
                  <a:t>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:r>
                  <a:rPr lang="en-US" dirty="0">
                    <a:solidFill>
                      <a:srgbClr val="000000"/>
                    </a:solidFill>
                    <a:sym typeface="Wingdings" pitchFamily="2" charset="2"/>
                  </a:rPr>
                  <a:t>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=..=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   </a:t>
                </a:r>
                <a:r>
                  <a:rPr lang="en-US" dirty="0">
                    <a:solidFill>
                      <a:srgbClr val="00000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Takeaway:</a:t>
                </a:r>
                <a:r>
                  <a:rPr lang="en-US" dirty="0">
                    <a:solidFill>
                      <a:srgbClr val="000000"/>
                    </a:solidFill>
                  </a:rPr>
                  <a:t> interactions never leave the model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Effects Model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FCEB517-4F9E-8340-B2A8-73C670DE44EC}"/>
              </a:ext>
            </a:extLst>
          </p:cNvPr>
          <p:cNvSpPr txBox="1"/>
          <p:nvPr/>
        </p:nvSpPr>
        <p:spPr>
          <a:xfrm>
            <a:off x="4859867" y="3919202"/>
            <a:ext cx="172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Reduced Model</a:t>
            </a:r>
          </a:p>
        </p:txBody>
      </p:sp>
    </p:spTree>
    <p:extLst>
      <p:ext uri="{BB962C8B-B14F-4D97-AF65-F5344CB8AC3E}">
        <p14:creationId xmlns:p14="http://schemas.microsoft.com/office/powerpoint/2010/main" val="1889646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Each hypothesis is tested using F-statistic approach</a:t>
            </a:r>
          </a:p>
          <a:p>
            <a:pPr marL="822960" lvl="1" indent="-457200">
              <a:buFont typeface="+mj-lt"/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A main effects (</a:t>
            </a:r>
            <a:r>
              <a:rPr lang="en-US" dirty="0" err="1">
                <a:solidFill>
                  <a:srgbClr val="000000"/>
                </a:solidFill>
              </a:rPr>
              <a:t>ssA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822960" lvl="1" indent="-457200">
              <a:buFont typeface="+mj-lt"/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B main effects (</a:t>
            </a:r>
            <a:r>
              <a:rPr lang="en-US" dirty="0" err="1">
                <a:solidFill>
                  <a:srgbClr val="000000"/>
                </a:solidFill>
              </a:rPr>
              <a:t>ssB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822960" lvl="1" indent="-457200">
              <a:buFont typeface="+mj-lt"/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AB interaction effects (</a:t>
            </a:r>
            <a:r>
              <a:rPr lang="en-US" dirty="0" err="1">
                <a:solidFill>
                  <a:srgbClr val="000000"/>
                </a:solidFill>
              </a:rPr>
              <a:t>ssAB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   = </a:t>
            </a:r>
            <a:r>
              <a:rPr lang="en-US" i="1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-1</a:t>
            </a:r>
          </a:p>
          <a:p>
            <a:r>
              <a:rPr lang="en-US" dirty="0">
                <a:solidFill>
                  <a:srgbClr val="FF0000"/>
                </a:solidFill>
              </a:rPr>
              <a:t>B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   = </a:t>
            </a:r>
            <a:r>
              <a:rPr lang="en-US" i="1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-1</a:t>
            </a:r>
          </a:p>
          <a:p>
            <a:r>
              <a:rPr lang="en-US" dirty="0">
                <a:solidFill>
                  <a:srgbClr val="FF0000"/>
                </a:solidFill>
              </a:rPr>
              <a:t>AB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 = (a-1)(</a:t>
            </a:r>
            <a:r>
              <a:rPr lang="en-US" i="1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-1)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Formulas for the sum-of-squares easy for balanced data but we won’t concern ourselves with that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Effects Model 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42912" y="3574143"/>
            <a:ext cx="481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</a:t>
            </a:r>
            <a:r>
              <a:rPr lang="en-US" dirty="0" err="1"/>
              <a:t>df</a:t>
            </a:r>
            <a:r>
              <a:rPr lang="en-US" dirty="0"/>
              <a:t> tell us how many linearly independent</a:t>
            </a:r>
          </a:p>
          <a:p>
            <a:r>
              <a:rPr lang="en-US" dirty="0"/>
              <a:t>contrasts we select for each group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455333" y="3937000"/>
            <a:ext cx="1487579" cy="8224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42912" y="4436310"/>
            <a:ext cx="481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on </a:t>
            </a:r>
            <a:r>
              <a:rPr lang="en-US" i="1" dirty="0"/>
              <a:t>a</a:t>
            </a:r>
            <a:r>
              <a:rPr lang="en-US" dirty="0"/>
              <a:t>-1 linearly independent main effects involving factor A</a:t>
            </a:r>
          </a:p>
        </p:txBody>
      </p:sp>
    </p:spTree>
    <p:extLst>
      <p:ext uri="{BB962C8B-B14F-4D97-AF65-F5344CB8AC3E}">
        <p14:creationId xmlns:p14="http://schemas.microsoft.com/office/powerpoint/2010/main" val="213605108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Gives following ANOVA table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P-values from central </a:t>
            </a:r>
            <a:r>
              <a:rPr lang="en-US" i="1" dirty="0">
                <a:solidFill>
                  <a:srgbClr val="000000"/>
                </a:solidFill>
              </a:rPr>
              <a:t>F</a:t>
            </a:r>
            <a:r>
              <a:rPr lang="en-US" dirty="0">
                <a:solidFill>
                  <a:srgbClr val="000000"/>
                </a:solidFill>
              </a:rPr>
              <a:t>-distribution with numerator DF corresponding to their row’s DF and denominator DF equal to </a:t>
            </a:r>
            <a:r>
              <a:rPr lang="en-US" i="1" dirty="0">
                <a:solidFill>
                  <a:srgbClr val="000000"/>
                </a:solidFill>
              </a:rPr>
              <a:t>N-ab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3521" y="2437191"/>
          <a:ext cx="878114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5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3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35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635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35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6352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Source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DF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p-value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A Main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b="1" i="0" dirty="0">
                          <a:solidFill>
                            <a:srgbClr val="000000"/>
                          </a:solidFill>
                        </a:rPr>
                        <a:t>-1</a:t>
                      </a:r>
                      <a:endParaRPr 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err="1">
                          <a:solidFill>
                            <a:srgbClr val="000000"/>
                          </a:solidFill>
                        </a:rPr>
                        <a:t>ssA</a:t>
                      </a:r>
                      <a:endParaRPr 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ssA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/(a-1)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msA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msE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err="1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b="1" i="0" baseline="-25000" dirty="0" err="1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B Main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00000"/>
                          </a:solidFill>
                        </a:rPr>
                        <a:t>b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err="1">
                          <a:solidFill>
                            <a:srgbClr val="000000"/>
                          </a:solidFill>
                        </a:rPr>
                        <a:t>ssB</a:t>
                      </a:r>
                      <a:endParaRPr 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ssB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/(b-1)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msB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msE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 err="1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b="1" i="0" baseline="-25000" dirty="0" err="1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AB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b="1" i="1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b="1" i="0" dirty="0">
                          <a:solidFill>
                            <a:srgbClr val="000000"/>
                          </a:solidFill>
                        </a:rPr>
                        <a:t>-1)(</a:t>
                      </a:r>
                      <a:r>
                        <a:rPr lang="en-US" b="1" i="1" dirty="0">
                          <a:solidFill>
                            <a:srgbClr val="000000"/>
                          </a:solidFill>
                        </a:rPr>
                        <a:t>b</a:t>
                      </a:r>
                      <a:r>
                        <a:rPr lang="en-US" b="1" i="0" dirty="0">
                          <a:solidFill>
                            <a:srgbClr val="000000"/>
                          </a:solidFill>
                        </a:rPr>
                        <a:t>-1)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err="1">
                          <a:solidFill>
                            <a:srgbClr val="000000"/>
                          </a:solidFill>
                        </a:rPr>
                        <a:t>ssAB</a:t>
                      </a:r>
                      <a:endParaRPr 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ssAB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[(a-1)(b-1)]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msAB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msE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 err="1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b="1" i="0" baseline="-25000" dirty="0" err="1">
                          <a:solidFill>
                            <a:srgbClr val="000000"/>
                          </a:solidFill>
                        </a:rPr>
                        <a:t>AB</a:t>
                      </a:r>
                      <a:endParaRPr 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Error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00000"/>
                          </a:solidFill>
                        </a:rPr>
                        <a:t>N</a:t>
                      </a:r>
                      <a:r>
                        <a:rPr lang="en-US" b="1" i="0" dirty="0">
                          <a:solidFill>
                            <a:srgbClr val="000000"/>
                          </a:solidFill>
                        </a:rPr>
                        <a:t>-ab</a:t>
                      </a:r>
                      <a:endParaRPr 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err="1">
                          <a:solidFill>
                            <a:srgbClr val="000000"/>
                          </a:solidFill>
                        </a:rPr>
                        <a:t>ssE</a:t>
                      </a:r>
                      <a:endParaRPr 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ssE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/[</a:t>
                      </a:r>
                      <a:r>
                        <a:rPr lang="en-US" b="1" i="1" dirty="0">
                          <a:solidFill>
                            <a:srgbClr val="000000"/>
                          </a:solidFill>
                        </a:rPr>
                        <a:t>N-ab</a:t>
                      </a:r>
                      <a:r>
                        <a:rPr lang="en-US" b="1" i="0" dirty="0">
                          <a:solidFill>
                            <a:srgbClr val="000000"/>
                          </a:solidFill>
                        </a:rPr>
                        <a:t>]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00000"/>
                          </a:solidFill>
                        </a:rPr>
                        <a:t>N-1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err="1">
                          <a:solidFill>
                            <a:srgbClr val="000000"/>
                          </a:solidFill>
                        </a:rPr>
                        <a:t>ssTot</a:t>
                      </a:r>
                      <a:endParaRPr lang="en-US" b="1" i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xmlns="" id="{C721622C-9D8E-1A44-8C68-618C5A33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</p:spPr>
        <p:txBody>
          <a:bodyPr/>
          <a:lstStyle/>
          <a:p>
            <a:r>
              <a:rPr lang="en-US" dirty="0"/>
              <a:t>Factorial Effects Model 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21344901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If we conclude the interaction contrasts are insignificant then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𝒎𝒔𝑨𝑩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We can improve our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with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𝒎𝒔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𝒔𝒔𝑬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𝒔𝒔𝑨𝑩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𝒔𝒔𝑬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𝒔𝒔𝑨𝑩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Model-based error estimate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Increases denominator DF which increases power when we test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Done using the </a:t>
                </a:r>
                <a:r>
                  <a:rPr lang="en-US" dirty="0">
                    <a:solidFill>
                      <a:srgbClr val="FF0000"/>
                    </a:solidFill>
                  </a:rPr>
                  <a:t>main effect model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interactions</a:t>
            </a:r>
          </a:p>
        </p:txBody>
      </p:sp>
    </p:spTree>
    <p:extLst>
      <p:ext uri="{BB962C8B-B14F-4D97-AF65-F5344CB8AC3E}">
        <p14:creationId xmlns:p14="http://schemas.microsoft.com/office/powerpoint/2010/main" val="105070030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main effect model</a:t>
                </a:r>
                <a:r>
                  <a:rPr lang="en-US" dirty="0">
                    <a:solidFill>
                      <a:srgbClr val="000000"/>
                    </a:solidFill>
                  </a:rPr>
                  <a:t>, or the two-way ANOVA model without interactions, is</a:t>
                </a:r>
              </a:p>
              <a:p>
                <a:pPr marL="45720" indent="0">
                  <a:buNone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Testing for main effects same as before but with pooled error estimate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 rotWithShape="0">
                <a:blip r:embed="rId2"/>
                <a:stretch>
                  <a:fillRect l="-217" t="-830" r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Effect Model</a:t>
            </a:r>
          </a:p>
        </p:txBody>
      </p:sp>
    </p:spTree>
    <p:extLst>
      <p:ext uri="{BB962C8B-B14F-4D97-AF65-F5344CB8AC3E}">
        <p14:creationId xmlns:p14="http://schemas.microsoft.com/office/powerpoint/2010/main" val="82490372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Create and interpret interaction </a:t>
            </a:r>
            <a:r>
              <a:rPr lang="en-US" dirty="0" smtClean="0"/>
              <a:t>plots</a:t>
            </a:r>
            <a:endParaRPr lang="en-US" dirty="0"/>
          </a:p>
          <a:p>
            <a:r>
              <a:rPr lang="en-US" dirty="0"/>
              <a:t>Derive main effect and interaction contrasts from set of simple effects</a:t>
            </a:r>
          </a:p>
          <a:p>
            <a:r>
              <a:rPr lang="en-US" smtClean="0"/>
              <a:t>Write </a:t>
            </a:r>
            <a:r>
              <a:rPr lang="en-US" dirty="0"/>
              <a:t>main effects and interactions in terms of factorial parameters</a:t>
            </a:r>
          </a:p>
          <a:p>
            <a:r>
              <a:rPr lang="en-US" dirty="0" smtClean="0"/>
              <a:t>Explain </a:t>
            </a:r>
            <a:r>
              <a:rPr lang="en-US" dirty="0"/>
              <a:t>how insignificant effects are pooled into error term</a:t>
            </a:r>
          </a:p>
          <a:p>
            <a:r>
              <a:rPr lang="en-US" dirty="0" smtClean="0"/>
              <a:t>Fit Model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62500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checklist for planning and conducting an experiment</a:t>
            </a:r>
          </a:p>
          <a:p>
            <a:endParaRPr lang="en-US" dirty="0"/>
          </a:p>
          <a:p>
            <a:r>
              <a:rPr lang="en-US" dirty="0"/>
              <a:t>Explain the purpose of each step in checklist</a:t>
            </a:r>
          </a:p>
          <a:p>
            <a:endParaRPr lang="en-US" dirty="0"/>
          </a:p>
          <a:p>
            <a:r>
              <a:rPr lang="en-US" dirty="0"/>
              <a:t>List the four principles of experimentation and their impact on the analysis of the design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638618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 fontScale="92500" lnSpcReduction="100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dirty="0"/>
              <a:t>Define objectives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Define meaningful and measurable response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Diagram treatment application process for a single run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Identify experimental units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List sources of variation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Perform pilot runs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Choose experimental design (i.e. randomization)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Determine number of replicates required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Describe method(s) for data analysis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Timetable and budget for resources to complete experiment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Answers to one step may make you revisit previous steps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Checklist</a:t>
            </a:r>
          </a:p>
        </p:txBody>
      </p:sp>
    </p:spTree>
    <p:extLst>
      <p:ext uri="{BB962C8B-B14F-4D97-AF65-F5344CB8AC3E}">
        <p14:creationId xmlns:p14="http://schemas.microsoft.com/office/powerpoint/2010/main" val="16932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“What questions are you hoping to answer?”</a:t>
            </a:r>
            <a:endParaRPr lang="en-US" dirty="0"/>
          </a:p>
          <a:p>
            <a:pPr lvl="1"/>
            <a:r>
              <a:rPr lang="en-US" dirty="0"/>
              <a:t>Broader than the data-specific questions</a:t>
            </a:r>
          </a:p>
          <a:p>
            <a:r>
              <a:rPr lang="en-US" dirty="0"/>
              <a:t>What </a:t>
            </a:r>
            <a:r>
              <a:rPr lang="en-US" dirty="0">
                <a:solidFill>
                  <a:srgbClr val="FF0000"/>
                </a:solidFill>
              </a:rPr>
              <a:t>pairing</a:t>
            </a:r>
            <a:r>
              <a:rPr lang="en-US" dirty="0"/>
              <a:t> of data and analysis methodology can answer this question?</a:t>
            </a:r>
          </a:p>
          <a:p>
            <a:pPr lvl="1"/>
            <a:r>
              <a:rPr lang="en-US" dirty="0"/>
              <a:t>Argue how the pairing can answer broad questions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What will your analysis focus on?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Understand distribution of a single response?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Determine relationships between multiple variables?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Build a predictive model?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Determine causes of variation of a response?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Find conditions that optimize response?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006932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Characteristic of the EUs can be </a:t>
            </a:r>
            <a:r>
              <a:rPr lang="en-US" dirty="0">
                <a:solidFill>
                  <a:srgbClr val="FF0000"/>
                </a:solidFill>
              </a:rPr>
              <a:t>reliably measured</a:t>
            </a:r>
            <a:r>
              <a:rPr lang="en-US" dirty="0"/>
              <a:t> and recorded after each run</a:t>
            </a:r>
          </a:p>
          <a:p>
            <a:endParaRPr lang="en-US" dirty="0"/>
          </a:p>
          <a:p>
            <a:r>
              <a:rPr lang="en-US" dirty="0"/>
              <a:t>Represent changes caused by treatment application</a:t>
            </a: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Determine how large an effect should be for treatment differences to be practically meaningful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Single measurement or repeated measurements?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Measurement variability?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Meaningful Response</a:t>
            </a:r>
          </a:p>
        </p:txBody>
      </p:sp>
    </p:spTree>
    <p:extLst>
      <p:ext uri="{BB962C8B-B14F-4D97-AF65-F5344CB8AC3E}">
        <p14:creationId xmlns:p14="http://schemas.microsoft.com/office/powerpoint/2010/main" val="130216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List out thorough explanation about how a treatment will be applied for a given run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Leads to repeatable and reproducible experimental protocol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Anticipate potential difficulties or inconsistencies</a:t>
            </a: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Helps determine the EUs, but may not completely answer the question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Treatment application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84032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What exactly are you applying each treatment factor level to?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Some possibilities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Animal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Human subject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Raw material for some processing operation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Conditions that exist at a point in time (most abstract)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May have multiple descriptions, pick the one that is mostly influenced by the treatment factors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Experimental units</a:t>
            </a:r>
          </a:p>
        </p:txBody>
      </p:sp>
    </p:spTree>
    <p:extLst>
      <p:ext uri="{BB962C8B-B14F-4D97-AF65-F5344CB8AC3E}">
        <p14:creationId xmlns:p14="http://schemas.microsoft.com/office/powerpoint/2010/main" val="1029929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/>
          <a:lstStyle/>
          <a:p>
            <a:r>
              <a:rPr lang="en-US" dirty="0"/>
              <a:t>Consider variables that are known to or may </a:t>
            </a:r>
            <a:r>
              <a:rPr lang="en-US" dirty="0">
                <a:solidFill>
                  <a:srgbClr val="FF0000"/>
                </a:solidFill>
              </a:rPr>
              <a:t>significantly </a:t>
            </a:r>
            <a:r>
              <a:rPr lang="en-US" dirty="0"/>
              <a:t>influence the response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Response is measured from OUs taken from EUs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Which variables affect EUs?  Influence response?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How are we measuring response?  Reliable?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Specify as quantitative or categorical</a:t>
            </a:r>
          </a:p>
          <a:p>
            <a:r>
              <a:rPr lang="en-US" dirty="0">
                <a:solidFill>
                  <a:srgbClr val="000000"/>
                </a:solidFill>
              </a:rPr>
              <a:t>Highlight the treatment factor(s)</a:t>
            </a:r>
          </a:p>
          <a:p>
            <a:r>
              <a:rPr lang="en-US" dirty="0">
                <a:solidFill>
                  <a:srgbClr val="000000"/>
                </a:solidFill>
              </a:rPr>
              <a:t>Variables that are influential but uncontrollable are lurking variables (can these be measured?)</a:t>
            </a:r>
          </a:p>
          <a:p>
            <a:r>
              <a:rPr lang="en-US" dirty="0">
                <a:solidFill>
                  <a:srgbClr val="FF0000"/>
                </a:solidFill>
              </a:rPr>
              <a:t>Are variables held constant?  What level and why?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Sources of Variation</a:t>
            </a:r>
          </a:p>
        </p:txBody>
      </p:sp>
    </p:spTree>
    <p:extLst>
      <p:ext uri="{BB962C8B-B14F-4D97-AF65-F5344CB8AC3E}">
        <p14:creationId xmlns:p14="http://schemas.microsoft.com/office/powerpoint/2010/main" val="2074359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Try out the experimental protocol on a few EUs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Verify or determine the following: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Can control and vary factors selected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Response can be reliably measured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Treatment application process is repeatable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Rough estimate of variation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May need to revisit previous steps after this part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Not always possible but always beneficial when done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pilot runs</a:t>
            </a:r>
          </a:p>
        </p:txBody>
      </p:sp>
    </p:spTree>
    <p:extLst>
      <p:ext uri="{BB962C8B-B14F-4D97-AF65-F5344CB8AC3E}">
        <p14:creationId xmlns:p14="http://schemas.microsoft.com/office/powerpoint/2010/main" val="150405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Organized approach to avoid false starts and incomplete answers to research questions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0068" y="2867652"/>
            <a:ext cx="249761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Observe state of nature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87625" y="2729152"/>
            <a:ext cx="2931662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Hypothesize mechanism for </a:t>
            </a:r>
          </a:p>
          <a:p>
            <a:pPr algn="ctr"/>
            <a:r>
              <a:rPr lang="en-US" dirty="0"/>
              <a:t>what was observed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6998" y="4246120"/>
            <a:ext cx="2916183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Collect data that will clearly</a:t>
            </a:r>
          </a:p>
          <a:p>
            <a:pPr algn="ctr"/>
            <a:r>
              <a:rPr lang="en-US" dirty="0"/>
              <a:t>support/refute hypothesis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9721" y="5680038"/>
            <a:ext cx="3407278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Analyze data to confirm or reject</a:t>
            </a:r>
          </a:p>
          <a:p>
            <a:pPr algn="ctr"/>
            <a:r>
              <a:rPr lang="en-US" dirty="0"/>
              <a:t>hypothesis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0068" y="4384620"/>
            <a:ext cx="2001006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Update hypothesis</a:t>
            </a:r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3567679" y="3052318"/>
            <a:ext cx="1319946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6" idx="0"/>
          </p:cNvCxnSpPr>
          <p:nvPr/>
        </p:nvCxnSpPr>
        <p:spPr>
          <a:xfrm>
            <a:off x="6195090" y="3375483"/>
            <a:ext cx="0" cy="87063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797625" y="4892451"/>
            <a:ext cx="1397465" cy="78758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292982" y="4753952"/>
            <a:ext cx="1307242" cy="888864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71074" y="4927725"/>
            <a:ext cx="92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Reject?</a:t>
            </a:r>
          </a:p>
        </p:txBody>
      </p:sp>
      <p:cxnSp>
        <p:nvCxnSpPr>
          <p:cNvPr id="18" name="Straight Arrow Connector 17"/>
          <p:cNvCxnSpPr>
            <a:stCxn id="8" idx="3"/>
            <a:endCxn id="6" idx="1"/>
          </p:cNvCxnSpPr>
          <p:nvPr/>
        </p:nvCxnSpPr>
        <p:spPr>
          <a:xfrm>
            <a:off x="3071074" y="4569286"/>
            <a:ext cx="1665924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Consistent with objectives and prevents uncontrollable changes in lurking variables from biasing effects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Specifically states which treatment factor levels will be studied and how they are assigned to EUs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This course surveys many designs depending on objectives and identified nuisance factors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Each design has a proscribed randomization method of assigning treatment conditions to EUs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1968724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How many replicates for each treatment condition?</a:t>
            </a:r>
          </a:p>
          <a:p>
            <a:endParaRPr lang="en-US" dirty="0"/>
          </a:p>
          <a:p>
            <a:r>
              <a:rPr lang="en-US" dirty="0"/>
              <a:t>Requires an expected variance and effect size of a practical difference</a:t>
            </a:r>
          </a:p>
          <a:p>
            <a:endParaRPr lang="en-US" dirty="0"/>
          </a:p>
          <a:p>
            <a:r>
              <a:rPr lang="en-US" dirty="0"/>
              <a:t>Aims to give researcher a high probability of detecting the desired effect size</a:t>
            </a:r>
          </a:p>
          <a:p>
            <a:endParaRPr lang="en-US" dirty="0"/>
          </a:p>
          <a:p>
            <a:r>
              <a:rPr lang="en-US" dirty="0" smtClean="0"/>
              <a:t>Based </a:t>
            </a:r>
            <a:r>
              <a:rPr lang="en-US" dirty="0"/>
              <a:t>on statistical model and analysis procedure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number of replicates required</a:t>
            </a:r>
          </a:p>
        </p:txBody>
      </p:sp>
    </p:spTree>
    <p:extLst>
      <p:ext uri="{BB962C8B-B14F-4D97-AF65-F5344CB8AC3E}">
        <p14:creationId xmlns:p14="http://schemas.microsoft.com/office/powerpoint/2010/main" val="575563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Write </a:t>
            </a:r>
            <a:r>
              <a:rPr lang="en-US" dirty="0">
                <a:solidFill>
                  <a:srgbClr val="FF0000"/>
                </a:solidFill>
              </a:rPr>
              <a:t>statistical model</a:t>
            </a:r>
            <a:r>
              <a:rPr lang="en-US" dirty="0"/>
              <a:t> and clearly explain what each parameter represents</a:t>
            </a:r>
          </a:p>
          <a:p>
            <a:pPr lvl="1"/>
            <a:r>
              <a:rPr lang="en-US" dirty="0"/>
              <a:t>One-way ANOVA</a:t>
            </a:r>
          </a:p>
          <a:p>
            <a:pPr lvl="1"/>
            <a:r>
              <a:rPr lang="en-US" dirty="0"/>
              <a:t>Multi-way ANOVA</a:t>
            </a:r>
          </a:p>
          <a:p>
            <a:pPr lvl="1"/>
            <a:r>
              <a:rPr lang="en-US" dirty="0"/>
              <a:t>Regression models</a:t>
            </a:r>
          </a:p>
          <a:p>
            <a:pPr lvl="1"/>
            <a:r>
              <a:rPr lang="en-US" dirty="0"/>
              <a:t>General linear model (both ANOVA and regression)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Inference methods: hypothesis testing? Confidence intervals? Post-hoc analysis?</a:t>
            </a:r>
          </a:p>
          <a:p>
            <a:pPr lvl="1"/>
            <a:r>
              <a:rPr lang="en-US" dirty="0"/>
              <a:t>Reference how these answer stated objectives </a:t>
            </a: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Anticipate difficulties and back-up analyses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methods of analysis</a:t>
            </a:r>
          </a:p>
        </p:txBody>
      </p:sp>
    </p:spTree>
    <p:extLst>
      <p:ext uri="{BB962C8B-B14F-4D97-AF65-F5344CB8AC3E}">
        <p14:creationId xmlns:p14="http://schemas.microsoft.com/office/powerpoint/2010/main" val="1721696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Experiments take time and have a lot of moving parts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Having a schedule keeps the experiment moving forward and improves the chances of the research being completed on time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Outline budget for expenses and resources available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Make sure the proposed design is in line with the budget, otherwise revisit the design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Table and Budget</a:t>
            </a:r>
          </a:p>
        </p:txBody>
      </p:sp>
    </p:spTree>
    <p:extLst>
      <p:ext uri="{BB962C8B-B14F-4D97-AF65-F5344CB8AC3E}">
        <p14:creationId xmlns:p14="http://schemas.microsoft.com/office/powerpoint/2010/main" val="1360331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Two competing paper airplane designs and you want to determine which design is best</a:t>
            </a:r>
          </a:p>
          <a:p>
            <a:r>
              <a:rPr lang="en-US" dirty="0">
                <a:solidFill>
                  <a:srgbClr val="000000"/>
                </a:solidFill>
              </a:rPr>
              <a:t>Recruit human subjects to build and throw airplanes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Define objectives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Define meaningful and measurable response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Diagram treatment application process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Identify experimental units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List sources of variation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Airplane experiment</a:t>
            </a:r>
          </a:p>
        </p:txBody>
      </p:sp>
    </p:spTree>
    <p:extLst>
      <p:ext uri="{BB962C8B-B14F-4D97-AF65-F5344CB8AC3E}">
        <p14:creationId xmlns:p14="http://schemas.microsoft.com/office/powerpoint/2010/main" val="307639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An experimental design specifies the assignment and application of treatments to a set of EUs</a:t>
            </a:r>
          </a:p>
          <a:p>
            <a:pPr lvl="1"/>
            <a:r>
              <a:rPr lang="en-US" dirty="0"/>
              <a:t>A “good” experimental design will reduce bias and minimize variance of the truth we want to estimate</a:t>
            </a:r>
          </a:p>
          <a:p>
            <a:endParaRPr lang="en-US" dirty="0"/>
          </a:p>
          <a:p>
            <a:r>
              <a:rPr lang="en-US" dirty="0"/>
              <a:t>The following four principles are basic requirements for a successful experiment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Representativeness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Replication of treatments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Randomization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Local error control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of design</a:t>
            </a:r>
          </a:p>
        </p:txBody>
      </p:sp>
    </p:spTree>
    <p:extLst>
      <p:ext uri="{BB962C8B-B14F-4D97-AF65-F5344CB8AC3E}">
        <p14:creationId xmlns:p14="http://schemas.microsoft.com/office/powerpoint/2010/main" val="850947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Applies to all studies, not just experiments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EUs should be representative of the population we want to make inferences from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Mouse smoking experiment: extend results to humans?</a:t>
            </a:r>
          </a:p>
          <a:p>
            <a:endParaRPr lang="en-US" dirty="0"/>
          </a:p>
          <a:p>
            <a:r>
              <a:rPr lang="en-US" dirty="0"/>
              <a:t>Reducing EU-to-EU variability reduces experimental error, but at the </a:t>
            </a:r>
            <a:r>
              <a:rPr lang="en-US" dirty="0">
                <a:solidFill>
                  <a:srgbClr val="FF0000"/>
                </a:solidFill>
              </a:rPr>
              <a:t>cost of representativeness</a:t>
            </a:r>
          </a:p>
          <a:p>
            <a:r>
              <a:rPr lang="en-US" dirty="0"/>
              <a:t>Design techniques exist that broaden pool of EU’s without increasing response variation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1785128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In order to be certain of a treatment’s effect, it must be </a:t>
            </a:r>
            <a:r>
              <a:rPr lang="en-US" dirty="0">
                <a:solidFill>
                  <a:srgbClr val="FF0000"/>
                </a:solidFill>
              </a:rPr>
              <a:t>observed repeatedly</a:t>
            </a:r>
            <a:r>
              <a:rPr lang="en-US" dirty="0"/>
              <a:t> with </a:t>
            </a:r>
            <a:r>
              <a:rPr lang="en-US" dirty="0">
                <a:solidFill>
                  <a:srgbClr val="FF0000"/>
                </a:solidFill>
              </a:rPr>
              <a:t>independent applications across different EUs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Increasing replication </a:t>
            </a:r>
            <a:r>
              <a:rPr lang="en-US" dirty="0">
                <a:solidFill>
                  <a:srgbClr val="000000"/>
                </a:solidFill>
              </a:rPr>
              <a:t>can lead to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Better estimate of variation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Increased precision of treatment comparisons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Assurance against aberrant results due to random chance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Increase in cost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Replication does not decrease variation!</a:t>
            </a:r>
          </a:p>
          <a:p>
            <a:pPr lvl="1"/>
            <a:r>
              <a:rPr lang="en-US" dirty="0"/>
              <a:t>Including more EUs, which are less likely to be similar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</p:spTree>
    <p:extLst>
      <p:ext uri="{BB962C8B-B14F-4D97-AF65-F5344CB8AC3E}">
        <p14:creationId xmlns:p14="http://schemas.microsoft.com/office/powerpoint/2010/main" val="593256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Given fixed number of replications for each treatment, </a:t>
            </a:r>
            <a:r>
              <a:rPr lang="en-US" dirty="0">
                <a:solidFill>
                  <a:srgbClr val="FF0000"/>
                </a:solidFill>
              </a:rPr>
              <a:t>determine allowable assignments of treatments to EUs </a:t>
            </a:r>
            <a:r>
              <a:rPr lang="en-US" dirty="0">
                <a:solidFill>
                  <a:srgbClr val="000000"/>
                </a:solidFill>
              </a:rPr>
              <a:t>(depends on design)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 design has been </a:t>
            </a:r>
            <a:r>
              <a:rPr lang="en-US" dirty="0">
                <a:solidFill>
                  <a:srgbClr val="FF0000"/>
                </a:solidFill>
              </a:rPr>
              <a:t>properly randomized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when all allowable assignments are equally likely to be used</a:t>
            </a:r>
          </a:p>
          <a:p>
            <a:r>
              <a:rPr lang="en-US" dirty="0">
                <a:solidFill>
                  <a:srgbClr val="000000"/>
                </a:solidFill>
              </a:rPr>
              <a:t>Haphazard assignment does not equal proper randomization!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Not enough to say that each treatment has the same chance of being assigned to any EU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</p:spTree>
    <p:extLst>
      <p:ext uri="{BB962C8B-B14F-4D97-AF65-F5344CB8AC3E}">
        <p14:creationId xmlns:p14="http://schemas.microsoft.com/office/powerpoint/2010/main" val="75296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Foundation for causal inference, since we can actively reduce the possibility of bias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Randomization also generates its own statistical analysis with minimal assumptions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You will be asked to describe the randomization procedure for every design we learn about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 will grade the procedure as if I know little about statistics and am following your instructions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</p:spTree>
    <p:extLst>
      <p:ext uri="{BB962C8B-B14F-4D97-AF65-F5344CB8AC3E}">
        <p14:creationId xmlns:p14="http://schemas.microsoft.com/office/powerpoint/2010/main" val="28706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data collection phase: clearly state the objectives of experiment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Flow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5915" y="2685091"/>
            <a:ext cx="190384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Define Objectives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6407" y="3534980"/>
            <a:ext cx="2262864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Choose Study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3574" y="4459958"/>
            <a:ext cx="272077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Data collection procedure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5397" y="4459958"/>
            <a:ext cx="252443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Model for Data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2438" y="5435893"/>
            <a:ext cx="467978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Analysis of Data and Interpretation of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6370" y="6246755"/>
            <a:ext cx="136711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Conclusions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31438" y="3061354"/>
            <a:ext cx="0" cy="47362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4547000" y="3904312"/>
            <a:ext cx="1770616" cy="55564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0"/>
          </p:cNvCxnSpPr>
          <p:nvPr/>
        </p:nvCxnSpPr>
        <p:spPr>
          <a:xfrm flipH="1">
            <a:off x="2723964" y="3904312"/>
            <a:ext cx="1807474" cy="55564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76384" y="4880247"/>
            <a:ext cx="1770616" cy="55564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4531438" y="4829290"/>
            <a:ext cx="1786178" cy="606603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31438" y="5820564"/>
            <a:ext cx="15562" cy="426191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51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Techniques to minimize variation</a:t>
            </a:r>
          </a:p>
          <a:p>
            <a:pPr lvl="1"/>
            <a:r>
              <a:rPr lang="en-US" dirty="0"/>
              <a:t>“Local” because it is specific to the one experiment</a:t>
            </a:r>
          </a:p>
          <a:p>
            <a:r>
              <a:rPr lang="en-US" dirty="0"/>
              <a:t>Some examples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Controlling the experiment environment (done in labs)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Choosing experimental units to be as similar as possible</a:t>
            </a:r>
          </a:p>
          <a:p>
            <a:pPr lvl="1"/>
            <a:r>
              <a:rPr lang="en-US" dirty="0"/>
              <a:t>Minimize treatment replication error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Red-highlighted techniques </a:t>
            </a:r>
            <a:r>
              <a:rPr lang="en-US" dirty="0"/>
              <a:t>above could sacrifice representativeness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Employ design techniques to reduce variation without sacrificing representativeness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Error control</a:t>
            </a:r>
          </a:p>
        </p:txBody>
      </p:sp>
    </p:spTree>
    <p:extLst>
      <p:ext uri="{BB962C8B-B14F-4D97-AF65-F5344CB8AC3E}">
        <p14:creationId xmlns:p14="http://schemas.microsoft.com/office/powerpoint/2010/main" val="1323916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Consider EUs and identify nuisance factors that could influence response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Inherent property of EUs (e.g. sex, weight, manufacturer)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Environmental influences (e.g. operator, wind, time)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Block: </a:t>
            </a:r>
            <a:r>
              <a:rPr lang="en-US" dirty="0">
                <a:solidFill>
                  <a:srgbClr val="000000"/>
                </a:solidFill>
              </a:rPr>
              <a:t>group of EUs with similar nuisance levels</a:t>
            </a:r>
          </a:p>
          <a:p>
            <a:r>
              <a:rPr lang="en-US" dirty="0">
                <a:solidFill>
                  <a:srgbClr val="000000"/>
                </a:solidFill>
              </a:rPr>
              <a:t>Each block should receive all possible treatments when possible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Smoking study design 2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Comparing treatments within each block and “pooling” results reduces experimental error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Error control</a:t>
            </a:r>
            <a:br>
              <a:rPr lang="en-US" dirty="0"/>
            </a:br>
            <a:r>
              <a:rPr lang="en-US" dirty="0"/>
              <a:t>Blocking</a:t>
            </a:r>
          </a:p>
        </p:txBody>
      </p:sp>
    </p:spTree>
    <p:extLst>
      <p:ext uri="{BB962C8B-B14F-4D97-AF65-F5344CB8AC3E}">
        <p14:creationId xmlns:p14="http://schemas.microsoft.com/office/powerpoint/2010/main" val="984969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Can only block if we know about nuisance factors prior to randomization</a:t>
            </a:r>
          </a:p>
          <a:p>
            <a:pPr lvl="1"/>
            <a:r>
              <a:rPr lang="en-US" dirty="0"/>
              <a:t>What to do if we can only measure nuisance immediately before treatment application?</a:t>
            </a:r>
          </a:p>
          <a:p>
            <a:endParaRPr lang="en-US" dirty="0"/>
          </a:p>
          <a:p>
            <a:r>
              <a:rPr lang="en-US" dirty="0"/>
              <a:t>Propose statistical model to “adjust” for </a:t>
            </a:r>
            <a:r>
              <a:rPr lang="en-US" dirty="0">
                <a:solidFill>
                  <a:srgbClr val="FF0000"/>
                </a:solidFill>
              </a:rPr>
              <a:t>covarying effects</a:t>
            </a:r>
            <a:r>
              <a:rPr lang="en-US" dirty="0"/>
              <a:t> of the nuisance factors on response</a:t>
            </a:r>
          </a:p>
          <a:p>
            <a:pPr lvl="1"/>
            <a:r>
              <a:rPr lang="en-US" dirty="0"/>
              <a:t>Block designs require specific statistical models, too, but are different because they have their own randomization scheme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Success depends on accuracy of statistical model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Error control</a:t>
            </a:r>
            <a:br>
              <a:rPr lang="en-US" dirty="0"/>
            </a:br>
            <a:r>
              <a:rPr lang="en-US" dirty="0" err="1"/>
              <a:t>ANAlysis</a:t>
            </a:r>
            <a:r>
              <a:rPr lang="en-US" dirty="0"/>
              <a:t> of Covariance</a:t>
            </a:r>
          </a:p>
        </p:txBody>
      </p:sp>
    </p:spTree>
    <p:extLst>
      <p:ext uri="{BB962C8B-B14F-4D97-AF65-F5344CB8AC3E}">
        <p14:creationId xmlns:p14="http://schemas.microsoft.com/office/powerpoint/2010/main" val="1105783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Obviously, ethical considerations need to be considered when designing an experiment</a:t>
            </a:r>
          </a:p>
          <a:p>
            <a:r>
              <a:rPr lang="en-US" dirty="0"/>
              <a:t>If experimenting on living beings you need to first get </a:t>
            </a:r>
            <a:r>
              <a:rPr lang="en-US" dirty="0">
                <a:solidFill>
                  <a:srgbClr val="FF0000"/>
                </a:solidFill>
              </a:rPr>
              <a:t>Internal Review Board (IRB) </a:t>
            </a:r>
            <a:r>
              <a:rPr lang="en-US" dirty="0"/>
              <a:t>approval</a:t>
            </a:r>
          </a:p>
          <a:p>
            <a:r>
              <a:rPr lang="en-US" dirty="0">
                <a:solidFill>
                  <a:srgbClr val="000000"/>
                </a:solidFill>
              </a:rPr>
              <a:t>Clever experimental designs can </a:t>
            </a:r>
            <a:r>
              <a:rPr lang="en-US" dirty="0">
                <a:solidFill>
                  <a:srgbClr val="FF0000"/>
                </a:solidFill>
              </a:rPr>
              <a:t>maximize information using minimal resources </a:t>
            </a:r>
            <a:r>
              <a:rPr lang="en-US" dirty="0">
                <a:solidFill>
                  <a:srgbClr val="000000"/>
                </a:solidFill>
              </a:rPr>
              <a:t>and reduce impact on environment and animals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Ethical considerations/constraints can often lead to interesting design problems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Crossover designs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Clinical trials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574492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checklist for planning and conducting an experiment</a:t>
            </a:r>
          </a:p>
          <a:p>
            <a:endParaRPr lang="en-US" dirty="0"/>
          </a:p>
          <a:p>
            <a:r>
              <a:rPr lang="en-US" dirty="0"/>
              <a:t>Explain the purpose of each step in checklist</a:t>
            </a:r>
          </a:p>
          <a:p>
            <a:endParaRPr lang="en-US" dirty="0"/>
          </a:p>
          <a:p>
            <a:r>
              <a:rPr lang="en-US" dirty="0"/>
              <a:t>List the four principles of experimentation and their impact on the analysis of the design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r>
              <a:rPr lang="en-US"/>
              <a:t/>
            </a:r>
            <a:br>
              <a:rPr lang="en-US"/>
            </a:br>
            <a:r>
              <a:rPr lang="en-US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04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25412" y="3501617"/>
            <a:ext cx="1981200" cy="1828800"/>
          </a:xfrm>
        </p:spPr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3-5, 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052960"/>
            <a:ext cx="8476180" cy="1828800"/>
          </a:xfrm>
        </p:spPr>
        <p:txBody>
          <a:bodyPr/>
          <a:lstStyle/>
          <a:p>
            <a:r>
              <a:rPr lang="en-US" dirty="0"/>
              <a:t>One-Factor Analysis</a:t>
            </a:r>
            <a:br>
              <a:rPr lang="en-US" dirty="0"/>
            </a:br>
            <a:r>
              <a:rPr lang="en-US" dirty="0"/>
              <a:t>Models and estimators</a:t>
            </a:r>
          </a:p>
        </p:txBody>
      </p:sp>
    </p:spTree>
    <p:extLst>
      <p:ext uri="{BB962C8B-B14F-4D97-AF65-F5344CB8AC3E}">
        <p14:creationId xmlns:p14="http://schemas.microsoft.com/office/powerpoint/2010/main" val="1092155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Explain </a:t>
            </a:r>
            <a:r>
              <a:rPr lang="en-US" dirty="0" smtClean="0"/>
              <a:t>conditional distribution</a:t>
            </a:r>
            <a:endParaRPr lang="en-US" dirty="0"/>
          </a:p>
          <a:p>
            <a:r>
              <a:rPr lang="en-US" dirty="0"/>
              <a:t>Write cell-means, effects, and polynomial regression models</a:t>
            </a:r>
          </a:p>
          <a:p>
            <a:r>
              <a:rPr lang="en-US" dirty="0"/>
              <a:t>Identify which model is appropriate by identifying type of factor</a:t>
            </a:r>
          </a:p>
          <a:p>
            <a:r>
              <a:rPr lang="en-US" dirty="0"/>
              <a:t>Derive expected value and standard error of a linear estimator</a:t>
            </a:r>
          </a:p>
          <a:p>
            <a:r>
              <a:rPr lang="en-US" dirty="0"/>
              <a:t>Define </a:t>
            </a:r>
            <a:r>
              <a:rPr lang="en-US" dirty="0" err="1" smtClean="0"/>
              <a:t>estimability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918212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Single factor under study that has </a:t>
                </a:r>
                <a:r>
                  <a:rPr lang="en-US" i="1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</a:rPr>
                  <a:t> unique levels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Index </a:t>
                </a:r>
                <a:r>
                  <a:rPr lang="en-US" dirty="0"/>
                  <a:t>levels by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responses for </a:t>
                </a:r>
                <a:r>
                  <a:rPr lang="en-US" dirty="0"/>
                  <a:t>level </a:t>
                </a:r>
                <a:r>
                  <a:rPr lang="en-US" i="1" dirty="0" err="1"/>
                  <a:t>i</a:t>
                </a:r>
                <a:endParaRPr lang="en-US" i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Allow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depend on </a:t>
                </a:r>
                <a:r>
                  <a:rPr lang="en-US" i="1" dirty="0" err="1"/>
                  <a:t>i</a:t>
                </a:r>
                <a:r>
                  <a:rPr lang="en-US" dirty="0"/>
                  <a:t>, so may not be equal # observations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Index responses </a:t>
                </a:r>
                <a:r>
                  <a:rPr lang="en-US" dirty="0">
                    <a:solidFill>
                      <a:srgbClr val="FF0000"/>
                    </a:solidFill>
                  </a:rPr>
                  <a:t>for given </a:t>
                </a:r>
                <a:r>
                  <a:rPr lang="en-US" i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</a:rPr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i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: represents </a:t>
                </a:r>
                <a:r>
                  <a:rPr lang="en-US" i="1" dirty="0">
                    <a:solidFill>
                      <a:srgbClr val="000000"/>
                    </a:solidFill>
                  </a:rPr>
                  <a:t>j</a:t>
                </a:r>
                <a:r>
                  <a:rPr lang="en-US" dirty="0">
                    <a:solidFill>
                      <a:srgbClr val="000000"/>
                    </a:solidFill>
                  </a:rPr>
                  <a:t>-</a:t>
                </a:r>
                <a:r>
                  <a:rPr lang="en-US" dirty="0" err="1">
                    <a:solidFill>
                      <a:srgbClr val="000000"/>
                    </a:solidFill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</a:rPr>
                  <a:t> response under factor level </a:t>
                </a:r>
                <a:r>
                  <a:rPr lang="en-US" i="1" dirty="0" err="1">
                    <a:solidFill>
                      <a:srgbClr val="000000"/>
                    </a:solidFill>
                  </a:rPr>
                  <a:t>i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rgbClr val="000000"/>
                    </a:solidFill>
                  </a:rPr>
                  <a:t>A realization of the random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: factor level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1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  <a:br>
              <a:rPr lang="en-US" dirty="0"/>
            </a:br>
            <a:r>
              <a:rPr lang="en-US" dirty="0"/>
              <a:t>indices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324808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Used for both observational studies and designed experiments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Smoking study design has factor with </a:t>
                </a:r>
                <a:r>
                  <a:rPr lang="en-US" i="1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</a:rPr>
                  <a:t>=2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“Smoking”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“Non-Smoking”</a:t>
                </a: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If equal # of subjects in two groups,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Ignore smoking factor and consider Age as a factor?</a:t>
                </a:r>
              </a:p>
              <a:p>
                <a:pPr lvl="1"/>
                <a:r>
                  <a:rPr lang="en-US" dirty="0">
                    <a:solidFill>
                      <a:srgbClr val="000000"/>
                    </a:solidFill>
                  </a:rPr>
                  <a:t>Probably many unique values (large </a:t>
                </a:r>
                <a:r>
                  <a:rPr lang="en-US" i="1" dirty="0">
                    <a:solidFill>
                      <a:srgbClr val="000000"/>
                    </a:solidFill>
                  </a:rPr>
                  <a:t>t</a:t>
                </a:r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for many </a:t>
                </a:r>
                <a:r>
                  <a:rPr lang="en-US" i="1" dirty="0" err="1">
                    <a:solidFill>
                      <a:srgbClr val="000000"/>
                    </a:solidFill>
                  </a:rPr>
                  <a:t>i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(many 18 year </a:t>
                </a:r>
                <a:r>
                  <a:rPr lang="en-US" dirty="0" err="1">
                    <a:solidFill>
                      <a:srgbClr val="000000"/>
                    </a:solidFill>
                  </a:rPr>
                  <a:t>olds</a:t>
                </a:r>
                <a:r>
                  <a:rPr lang="en-US" dirty="0">
                    <a:solidFill>
                      <a:srgbClr val="000000"/>
                    </a:solidFill>
                  </a:rPr>
                  <a:t> but few 77 year </a:t>
                </a:r>
                <a:r>
                  <a:rPr lang="en-US" dirty="0" err="1">
                    <a:solidFill>
                      <a:srgbClr val="000000"/>
                    </a:solidFill>
                  </a:rPr>
                  <a:t>olds</a:t>
                </a:r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  <a:br>
              <a:rPr lang="en-US" dirty="0"/>
            </a:br>
            <a:r>
              <a:rPr lang="en-US" dirty="0"/>
              <a:t>indices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984605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Categorical factor</a:t>
            </a:r>
            <a:r>
              <a:rPr lang="en-US" dirty="0"/>
              <a:t>: takes on a finite number of values that may or may not be ordered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Ordinal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values have natural ordering but differencing the values doesn’t make sense (think rankings)</a:t>
            </a:r>
          </a:p>
          <a:p>
            <a:pPr lvl="1"/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Nominal  no obvious order</a:t>
            </a:r>
          </a:p>
          <a:p>
            <a:pPr lvl="1"/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Numeric factor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: discrete or continuous but values can be ordered and differences make sense</a:t>
            </a:r>
          </a:p>
          <a:p>
            <a:pPr lvl="1"/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Count data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Temperature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Type </a:t>
            </a:r>
            <a:r>
              <a:rPr lang="en-US" dirty="0">
                <a:solidFill>
                  <a:srgbClr val="000000"/>
                </a:solidFill>
              </a:rPr>
              <a:t>of factor influences your analysis!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and Numeric Variables</a:t>
            </a:r>
          </a:p>
        </p:txBody>
      </p:sp>
    </p:spTree>
    <p:extLst>
      <p:ext uri="{BB962C8B-B14F-4D97-AF65-F5344CB8AC3E}">
        <p14:creationId xmlns:p14="http://schemas.microsoft.com/office/powerpoint/2010/main" val="145529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“What scientific questions hoping to answer?”</a:t>
            </a:r>
          </a:p>
          <a:p>
            <a:endParaRPr lang="en-US" dirty="0"/>
          </a:p>
          <a:p>
            <a:r>
              <a:rPr lang="en-US" dirty="0"/>
              <a:t>Data and analysis methodology to answer question?</a:t>
            </a:r>
          </a:p>
          <a:p>
            <a:pPr lvl="1"/>
            <a:r>
              <a:rPr lang="en-US" dirty="0"/>
              <a:t>Argue how the pairing can answer broad questions</a:t>
            </a:r>
          </a:p>
          <a:p>
            <a:pPr lvl="1"/>
            <a:endParaRPr lang="en-US" dirty="0"/>
          </a:p>
          <a:p>
            <a:r>
              <a:rPr lang="en-US" dirty="0"/>
              <a:t>What is the statistical objective?</a:t>
            </a:r>
          </a:p>
          <a:p>
            <a:pPr lvl="1"/>
            <a:r>
              <a:rPr lang="en-US" dirty="0"/>
              <a:t>Understand distribution of a single response?</a:t>
            </a:r>
          </a:p>
          <a:p>
            <a:pPr lvl="1"/>
            <a:r>
              <a:rPr lang="en-US" dirty="0"/>
              <a:t>Determine relationships between multiple variables?</a:t>
            </a:r>
          </a:p>
          <a:p>
            <a:pPr lvl="1"/>
            <a:r>
              <a:rPr lang="en-US" dirty="0"/>
              <a:t>Build a predictive model?</a:t>
            </a:r>
          </a:p>
          <a:p>
            <a:pPr lvl="1"/>
            <a:r>
              <a:rPr lang="en-US" dirty="0"/>
              <a:t>Determine causes of variation of a response?</a:t>
            </a:r>
          </a:p>
          <a:p>
            <a:pPr lvl="1"/>
            <a:r>
              <a:rPr lang="en-US" dirty="0"/>
              <a:t>Find conditions that optimize response?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86542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Distribution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dictates how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generated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Analysis goal</a:t>
                </a:r>
                <a:r>
                  <a:rPr lang="en-US" dirty="0"/>
                  <a:t>: does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distribution change if the factor levels change?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Asking about the</a:t>
                </a:r>
                <a:r>
                  <a:rPr lang="en-US" dirty="0">
                    <a:solidFill>
                      <a:srgbClr val="FF0000"/>
                    </a:solidFill>
                  </a:rPr>
                  <a:t> conditional distribution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given/conditioned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If </a:t>
                </a:r>
                <a:r>
                  <a:rPr lang="en-US" dirty="0">
                    <a:solidFill>
                      <a:srgbClr val="FF0000"/>
                    </a:solidFill>
                  </a:rPr>
                  <a:t>conditional distributions all the same</a:t>
                </a:r>
                <a:r>
                  <a:rPr lang="en-US" dirty="0">
                    <a:solidFill>
                      <a:srgbClr val="000000"/>
                    </a:solidFill>
                  </a:rPr>
                  <a:t>, then no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537130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Lots of ways the conditional distribution can change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Mean (i.e. Expected value)</a:t>
            </a:r>
          </a:p>
          <a:p>
            <a:pPr lvl="1"/>
            <a:r>
              <a:rPr lang="en-US" dirty="0"/>
              <a:t>Variance</a:t>
            </a:r>
          </a:p>
          <a:p>
            <a:pPr lvl="1"/>
            <a:r>
              <a:rPr lang="en-US" dirty="0"/>
              <a:t>Skewness</a:t>
            </a:r>
          </a:p>
          <a:p>
            <a:pPr lvl="1"/>
            <a:r>
              <a:rPr lang="en-US" dirty="0"/>
              <a:t>Quantiles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Focus solely on </a:t>
            </a:r>
            <a:r>
              <a:rPr lang="en-US" dirty="0">
                <a:solidFill>
                  <a:srgbClr val="FF0000"/>
                </a:solidFill>
              </a:rPr>
              <a:t>changes in expected value</a:t>
            </a:r>
          </a:p>
          <a:p>
            <a:r>
              <a:rPr lang="en-US" dirty="0"/>
              <a:t>Represent this dependence mathematically as</a:t>
            </a:r>
          </a:p>
          <a:p>
            <a:endParaRPr lang="en-US" b="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endParaRPr lang="en-US" b="0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  <a:br>
              <a:rPr lang="en-US" dirty="0"/>
            </a:br>
            <a:r>
              <a:rPr lang="en-US" dirty="0"/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2F46BBF-B008-1641-9162-27AD29801D40}"/>
                  </a:ext>
                </a:extLst>
              </p:cNvPr>
              <p:cNvSpPr/>
              <p:nvPr/>
            </p:nvSpPr>
            <p:spPr>
              <a:xfrm>
                <a:off x="2155824" y="5599416"/>
                <a:ext cx="4357991" cy="517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F46BBF-B008-1641-9162-27AD29801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24" y="5599416"/>
                <a:ext cx="4357991" cy="517834"/>
              </a:xfrm>
              <a:prstGeom prst="rect">
                <a:avLst/>
              </a:prstGeom>
              <a:blipFill>
                <a:blip r:embed="rId2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986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Factor with 3 levels: Regular, Deodorant, Moisturizing</a:t>
                </a:r>
              </a:p>
              <a:p>
                <a:pPr lvl="1"/>
                <a:r>
                  <a:rPr lang="en-US" b="0" dirty="0">
                    <a:latin typeface="+mj-lt"/>
                  </a:rPr>
                  <a:t>Relabel as 1, 2, 3</a:t>
                </a:r>
              </a:p>
              <a:p>
                <a:r>
                  <a:rPr lang="en-US" dirty="0">
                    <a:latin typeface="+mj-lt"/>
                  </a:rPr>
                  <a:t>Response is weight loss (g)</a:t>
                </a:r>
              </a:p>
              <a:p>
                <a:endParaRPr lang="en-US" b="0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4 cubes per soap type, 1 measurement each</a:t>
                </a:r>
              </a:p>
              <a:p>
                <a:endParaRPr lang="en-US" b="0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Identify values </a:t>
                </a:r>
                <a:r>
                  <a:rPr lang="en-US" i="1" dirty="0" err="1">
                    <a:latin typeface="+mj-lt"/>
                  </a:rPr>
                  <a:t>i</a:t>
                </a:r>
                <a:r>
                  <a:rPr lang="en-US" dirty="0">
                    <a:latin typeface="+mj-lt"/>
                  </a:rPr>
                  <a:t> and </a:t>
                </a:r>
                <a:r>
                  <a:rPr lang="en-US" i="1" dirty="0">
                    <a:latin typeface="+mj-lt"/>
                  </a:rPr>
                  <a:t>j</a:t>
                </a:r>
                <a:r>
                  <a:rPr lang="en-US" dirty="0">
                    <a:latin typeface="+mj-lt"/>
                  </a:rPr>
                  <a:t> can take</a:t>
                </a:r>
              </a:p>
              <a:p>
                <a:r>
                  <a:rPr lang="en-US" b="0" dirty="0">
                    <a:latin typeface="+mj-lt"/>
                  </a:rPr>
                  <a:t>List out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latin typeface="+mj-lt"/>
                </a:endParaRPr>
              </a:p>
              <a:p>
                <a:r>
                  <a:rPr lang="en-US" b="0" dirty="0">
                    <a:latin typeface="+mj-lt"/>
                  </a:rPr>
                  <a:t>Draw pictures of distributions assuming </a:t>
                </a:r>
                <a:r>
                  <a:rPr lang="en-US" b="0" dirty="0">
                    <a:solidFill>
                      <a:srgbClr val="FF0000"/>
                    </a:solidFill>
                    <a:latin typeface="+mj-lt"/>
                  </a:rPr>
                  <a:t>normality</a:t>
                </a:r>
                <a:r>
                  <a:rPr lang="en-US" b="0" dirty="0">
                    <a:latin typeface="+mj-lt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=2.5,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b="0" dirty="0">
                  <a:latin typeface="+mj-lt"/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 r="-1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br>
              <a:rPr lang="en-US" dirty="0"/>
            </a:br>
            <a:r>
              <a:rPr lang="en-US" dirty="0"/>
              <a:t>Soap Experiment</a:t>
            </a:r>
          </a:p>
        </p:txBody>
      </p:sp>
    </p:spTree>
    <p:extLst>
      <p:ext uri="{BB962C8B-B14F-4D97-AF65-F5344CB8AC3E}">
        <p14:creationId xmlns:p14="http://schemas.microsoft.com/office/powerpoint/2010/main" val="747935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Cell-means model </a:t>
                </a:r>
                <a:r>
                  <a:rPr lang="en-US" dirty="0"/>
                  <a:t>has different mean for each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 marL="45720" indent="0" algn="ctr">
                  <a:buNone/>
                </a:pPr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Randomness of response comes from error</a:t>
                </a:r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:r>
                  <a:rPr lang="en-US" b="0" dirty="0"/>
                  <a:t>having mean </a:t>
                </a:r>
                <a:r>
                  <a:rPr lang="en-US" b="0" dirty="0">
                    <a:solidFill>
                      <a:srgbClr val="FF0000"/>
                    </a:solidFill>
                  </a:rPr>
                  <a:t>0 </a:t>
                </a:r>
                <a:r>
                  <a:rPr lang="en-US" b="0" dirty="0"/>
                  <a:t>and variance</a:t>
                </a:r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</a:t>
                </a:r>
                <a:r>
                  <a:rPr lang="en-US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dirty="0">
                    <a:solidFill>
                      <a:srgbClr val="FF0000"/>
                    </a:solidFill>
                  </a:rPr>
                  <a:t>normally distributed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Analysis goal: </a:t>
                </a:r>
                <a:r>
                  <a:rPr lang="en-US" dirty="0">
                    <a:solidFill>
                      <a:schemeClr val="tx1"/>
                    </a:solidFill>
                  </a:rPr>
                  <a:t>are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equal or different?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:r>
                  <a:rPr lang="en-US" dirty="0">
                    <a:solidFill>
                      <a:srgbClr val="FF0000"/>
                    </a:solidFill>
                  </a:rPr>
                  <a:t>at least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different</a:t>
                </a:r>
                <a:r>
                  <a:rPr lang="en-US" dirty="0">
                    <a:solidFill>
                      <a:schemeClr val="tx1"/>
                    </a:solidFill>
                  </a:rPr>
                  <a:t> from rest then the conditional distribution changes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Cell-means Model</a:t>
            </a:r>
            <a:br>
              <a:rPr lang="en-US" dirty="0"/>
            </a:br>
            <a:r>
              <a:rPr lang="en-US" dirty="0"/>
              <a:t>Categorical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D3E45B3-2A50-324E-BBB8-2FD7E10F49D2}"/>
                  </a:ext>
                </a:extLst>
              </p:cNvPr>
              <p:cNvSpPr/>
              <p:nvPr/>
            </p:nvSpPr>
            <p:spPr>
              <a:xfrm>
                <a:off x="3563597" y="2371556"/>
                <a:ext cx="2016065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3E45B3-2A50-324E-BBB8-2FD7E10F4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597" y="2371556"/>
                <a:ext cx="2016065" cy="491417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118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Cell-means model doesn’t clearly state the effect of the treatment, only that means are different</a:t>
                </a:r>
                <a:endParaRPr lang="en-US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Rewrite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: overall, constant effect on expected value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: effect specific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(really just </a:t>
                </a:r>
                <a:r>
                  <a:rPr lang="en-US" i="1" dirty="0" err="1"/>
                  <a:t>i</a:t>
                </a:r>
                <a:r>
                  <a:rPr lang="en-US" i="1" dirty="0"/>
                  <a:t>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Entire </a:t>
                </a:r>
                <a:r>
                  <a:rPr lang="en-US" b="0" dirty="0">
                    <a:solidFill>
                      <a:srgbClr val="FF0000"/>
                    </a:solidFill>
                  </a:rPr>
                  <a:t>effects model</a:t>
                </a:r>
                <a:r>
                  <a:rPr lang="en-US" b="0" dirty="0">
                    <a:solidFill>
                      <a:schemeClr val="tx1"/>
                    </a:solidFill>
                  </a:rPr>
                  <a:t> is written as </a:t>
                </a: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iid</a:t>
                </a:r>
                <a:r>
                  <a:rPr lang="en-US" dirty="0"/>
                  <a:t> = independent, identically distributed</a:t>
                </a:r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Cell-means and Effects Model</a:t>
            </a:r>
            <a:br>
              <a:rPr lang="en-US" dirty="0"/>
            </a:br>
            <a:r>
              <a:rPr lang="en-US" dirty="0"/>
              <a:t>Categorical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E8850CD9-7112-6443-BC21-AD2DBBA3CA7D}"/>
                  </a:ext>
                </a:extLst>
              </p:cNvPr>
              <p:cNvSpPr/>
              <p:nvPr/>
            </p:nvSpPr>
            <p:spPr>
              <a:xfrm>
                <a:off x="2053483" y="4981410"/>
                <a:ext cx="2531462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8850CD9-7112-6443-BC21-AD2DBBA3C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83" y="4981410"/>
                <a:ext cx="2531462" cy="49141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007CA7DB-2642-B042-BB19-1F0418C83036}"/>
                  </a:ext>
                </a:extLst>
              </p:cNvPr>
              <p:cNvSpPr/>
              <p:nvPr/>
            </p:nvSpPr>
            <p:spPr>
              <a:xfrm>
                <a:off x="5238540" y="4746667"/>
                <a:ext cx="1944507" cy="960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=1…,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𝑖𝑖𝑑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7CA7DB-2642-B042-BB19-1F0418C83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540" y="4746667"/>
                <a:ext cx="1944507" cy="960904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932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Recall soap experiment: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“Regular”, “Deodorant”, “Moisturizing”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weight loss (in grams)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Cell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9138E0-5878-DC4C-905D-78AD3884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8" y="3081646"/>
            <a:ext cx="5106692" cy="346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B8EC0B12-EA43-D144-A773-B3161BBAF863}"/>
                  </a:ext>
                </a:extLst>
              </p:cNvPr>
              <p:cNvSpPr txBox="1"/>
              <p:nvPr/>
            </p:nvSpPr>
            <p:spPr>
              <a:xfrm>
                <a:off x="6168326" y="3386380"/>
                <a:ext cx="2591928" cy="517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EC0B12-EA43-D144-A773-B3161BBA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26" y="3386380"/>
                <a:ext cx="2591928" cy="517834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1583961-754E-1943-935D-CECFABEB2BF5}"/>
              </a:ext>
            </a:extLst>
          </p:cNvPr>
          <p:cNvCxnSpPr/>
          <p:nvPr/>
        </p:nvCxnSpPr>
        <p:spPr>
          <a:xfrm>
            <a:off x="1650569" y="4757980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EBCDFF4-FAB1-9446-96EB-B0D240C244BC}"/>
              </a:ext>
            </a:extLst>
          </p:cNvPr>
          <p:cNvCxnSpPr/>
          <p:nvPr/>
        </p:nvCxnSpPr>
        <p:spPr>
          <a:xfrm>
            <a:off x="3135824" y="4757980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06B47EF-E395-2345-97B7-071CEB52AB28}"/>
              </a:ext>
            </a:extLst>
          </p:cNvPr>
          <p:cNvCxnSpPr/>
          <p:nvPr/>
        </p:nvCxnSpPr>
        <p:spPr>
          <a:xfrm>
            <a:off x="4670155" y="474764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6003426" y="4122549"/>
            <a:ext cx="2990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not.  We expect</a:t>
            </a:r>
          </a:p>
          <a:p>
            <a:r>
              <a:rPr lang="en-US" dirty="0"/>
              <a:t>points to be fairly symmetric</a:t>
            </a:r>
          </a:p>
          <a:p>
            <a:r>
              <a:rPr lang="en-US" dirty="0"/>
              <a:t>about their expected value</a:t>
            </a:r>
          </a:p>
        </p:txBody>
      </p:sp>
    </p:spTree>
    <p:extLst>
      <p:ext uri="{BB962C8B-B14F-4D97-AF65-F5344CB8AC3E}">
        <p14:creationId xmlns:p14="http://schemas.microsoft.com/office/powerpoint/2010/main" val="415451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Recall soap experiment: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“Regular”, “Deodorant”, “Moisturizing”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weight loss (in grams)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Cell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9138E0-5878-DC4C-905D-78AD3884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8" y="3081646"/>
            <a:ext cx="5106692" cy="346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B8EC0B12-EA43-D144-A773-B3161BBAF863}"/>
                  </a:ext>
                </a:extLst>
              </p:cNvPr>
              <p:cNvSpPr txBox="1"/>
              <p:nvPr/>
            </p:nvSpPr>
            <p:spPr>
              <a:xfrm>
                <a:off x="6156007" y="3500100"/>
                <a:ext cx="187871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  2.70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1.99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−0.04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EC0B12-EA43-D144-A773-B3161BBA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007" y="3500100"/>
                <a:ext cx="1878719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1583961-754E-1943-935D-CECFABEB2BF5}"/>
              </a:ext>
            </a:extLst>
          </p:cNvPr>
          <p:cNvCxnSpPr/>
          <p:nvPr/>
        </p:nvCxnSpPr>
        <p:spPr>
          <a:xfrm>
            <a:off x="1635071" y="383412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EBCDFF4-FAB1-9446-96EB-B0D240C244BC}"/>
              </a:ext>
            </a:extLst>
          </p:cNvPr>
          <p:cNvCxnSpPr/>
          <p:nvPr/>
        </p:nvCxnSpPr>
        <p:spPr>
          <a:xfrm>
            <a:off x="3143573" y="439376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06B47EF-E395-2345-97B7-071CEB52AB28}"/>
              </a:ext>
            </a:extLst>
          </p:cNvPr>
          <p:cNvCxnSpPr/>
          <p:nvPr/>
        </p:nvCxnSpPr>
        <p:spPr>
          <a:xfrm>
            <a:off x="4693401" y="603400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6027549" y="5029199"/>
            <a:ext cx="201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pretty good!</a:t>
            </a:r>
          </a:p>
        </p:txBody>
      </p:sp>
    </p:spTree>
    <p:extLst>
      <p:ext uri="{BB962C8B-B14F-4D97-AF65-F5344CB8AC3E}">
        <p14:creationId xmlns:p14="http://schemas.microsoft.com/office/powerpoint/2010/main" val="1031133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Recall soap experiment: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“Regular”, “Deodorant”, “Moisturizing”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weight loss (in grams)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Effects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9138E0-5878-DC4C-905D-78AD3884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8" y="3081646"/>
            <a:ext cx="5106692" cy="346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B8EC0B12-EA43-D144-A773-B3161BBAF863}"/>
                  </a:ext>
                </a:extLst>
              </p:cNvPr>
              <p:cNvSpPr txBox="1"/>
              <p:nvPr/>
            </p:nvSpPr>
            <p:spPr>
              <a:xfrm>
                <a:off x="6110416" y="4671846"/>
                <a:ext cx="187871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  2.70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1.99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−0.04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EC0B12-EA43-D144-A773-B3161BBA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416" y="4671846"/>
                <a:ext cx="1878719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6105778" y="6010937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before!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20A8CE41-7065-9A46-8845-B7EAD6FB57D8}"/>
                  </a:ext>
                </a:extLst>
              </p:cNvPr>
              <p:cNvSpPr txBox="1"/>
              <p:nvPr/>
            </p:nvSpPr>
            <p:spPr>
              <a:xfrm>
                <a:off x="6036825" y="2963422"/>
                <a:ext cx="1918795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   1.50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1.20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0.49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−1.54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8CE41-7065-9A46-8845-B7EAD6FB5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25" y="2963422"/>
                <a:ext cx="1918795" cy="2308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5BD5EB7-A8DE-0E45-9B79-700C5FC41415}"/>
              </a:ext>
            </a:extLst>
          </p:cNvPr>
          <p:cNvCxnSpPr/>
          <p:nvPr/>
        </p:nvCxnSpPr>
        <p:spPr>
          <a:xfrm>
            <a:off x="1092631" y="4788976"/>
            <a:ext cx="444026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1935C6D-A24B-FA41-9B69-5D771EEE65E8}"/>
              </a:ext>
            </a:extLst>
          </p:cNvPr>
          <p:cNvCxnSpPr/>
          <p:nvPr/>
        </p:nvCxnSpPr>
        <p:spPr>
          <a:xfrm flipV="1">
            <a:off x="1983783" y="3851329"/>
            <a:ext cx="0" cy="937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74BE0AC1-51D1-5F44-9FFA-B478C5221832}"/>
              </a:ext>
            </a:extLst>
          </p:cNvPr>
          <p:cNvCxnSpPr>
            <a:cxnSpLocks/>
          </p:cNvCxnSpPr>
          <p:nvPr/>
        </p:nvCxnSpPr>
        <p:spPr>
          <a:xfrm flipV="1">
            <a:off x="3546529" y="4370522"/>
            <a:ext cx="0" cy="418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92FA9009-5951-6647-B9E8-68F9F16168D0}"/>
              </a:ext>
            </a:extLst>
          </p:cNvPr>
          <p:cNvCxnSpPr>
            <a:cxnSpLocks/>
          </p:cNvCxnSpPr>
          <p:nvPr/>
        </p:nvCxnSpPr>
        <p:spPr>
          <a:xfrm>
            <a:off x="4791559" y="4788976"/>
            <a:ext cx="0" cy="1245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BBEDB12E-D63A-5946-BA6B-195AD9F79E1F}"/>
              </a:ext>
            </a:extLst>
          </p:cNvPr>
          <p:cNvCxnSpPr/>
          <p:nvPr/>
        </p:nvCxnSpPr>
        <p:spPr>
          <a:xfrm>
            <a:off x="1635071" y="383412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E7FC20CF-ACDF-CD43-94D9-5BE2FD23B4E4}"/>
              </a:ext>
            </a:extLst>
          </p:cNvPr>
          <p:cNvCxnSpPr/>
          <p:nvPr/>
        </p:nvCxnSpPr>
        <p:spPr>
          <a:xfrm>
            <a:off x="3143573" y="439376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95EA5328-C411-3C49-978A-5A4DA48DF3E6}"/>
              </a:ext>
            </a:extLst>
          </p:cNvPr>
          <p:cNvCxnSpPr/>
          <p:nvPr/>
        </p:nvCxnSpPr>
        <p:spPr>
          <a:xfrm>
            <a:off x="4693401" y="603400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Recall soap experiment: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“Regular”, “Deodorant”, “Moisturizing”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weight loss (in grams)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Effects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9138E0-5878-DC4C-905D-78AD3884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8" y="3081646"/>
            <a:ext cx="5106692" cy="346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B8EC0B12-EA43-D144-A773-B3161BBAF863}"/>
                  </a:ext>
                </a:extLst>
              </p:cNvPr>
              <p:cNvSpPr txBox="1"/>
              <p:nvPr/>
            </p:nvSpPr>
            <p:spPr>
              <a:xfrm>
                <a:off x="6110416" y="4671846"/>
                <a:ext cx="187871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  2.70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1.99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−0.04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EC0B12-EA43-D144-A773-B3161BBA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416" y="4671846"/>
                <a:ext cx="1878719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6105778" y="6010937"/>
            <a:ext cx="251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Wait….same as before?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20A8CE41-7065-9A46-8845-B7EAD6FB57D8}"/>
                  </a:ext>
                </a:extLst>
              </p:cNvPr>
              <p:cNvSpPr txBox="1"/>
              <p:nvPr/>
            </p:nvSpPr>
            <p:spPr>
              <a:xfrm>
                <a:off x="6036825" y="2963422"/>
                <a:ext cx="1918795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   0.00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2.70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1.99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−0.04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8CE41-7065-9A46-8845-B7EAD6FB5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25" y="2963422"/>
                <a:ext cx="1918795" cy="2308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B2EF7A3-5861-AA48-BEA0-9A2EFC91252A}"/>
              </a:ext>
            </a:extLst>
          </p:cNvPr>
          <p:cNvCxnSpPr/>
          <p:nvPr/>
        </p:nvCxnSpPr>
        <p:spPr>
          <a:xfrm>
            <a:off x="1115879" y="5886774"/>
            <a:ext cx="444026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83C226A0-720D-744B-AF00-090235C415A3}"/>
              </a:ext>
            </a:extLst>
          </p:cNvPr>
          <p:cNvCxnSpPr>
            <a:cxnSpLocks/>
          </p:cNvCxnSpPr>
          <p:nvPr/>
        </p:nvCxnSpPr>
        <p:spPr>
          <a:xfrm flipV="1">
            <a:off x="1983783" y="3851330"/>
            <a:ext cx="0" cy="20354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A73B7C43-5EDE-954D-AC32-2B3BAD2F5E1D}"/>
              </a:ext>
            </a:extLst>
          </p:cNvPr>
          <p:cNvCxnSpPr>
            <a:cxnSpLocks/>
          </p:cNvCxnSpPr>
          <p:nvPr/>
        </p:nvCxnSpPr>
        <p:spPr>
          <a:xfrm flipV="1">
            <a:off x="3546529" y="4370523"/>
            <a:ext cx="0" cy="151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34EB9F4C-AA2B-9243-A2E4-49A6D7B47CB0}"/>
              </a:ext>
            </a:extLst>
          </p:cNvPr>
          <p:cNvCxnSpPr>
            <a:cxnSpLocks/>
          </p:cNvCxnSpPr>
          <p:nvPr/>
        </p:nvCxnSpPr>
        <p:spPr>
          <a:xfrm>
            <a:off x="4838054" y="5886774"/>
            <a:ext cx="0" cy="188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D1EAE63-A191-C64C-9865-2630905A8FC0}"/>
              </a:ext>
            </a:extLst>
          </p:cNvPr>
          <p:cNvCxnSpPr/>
          <p:nvPr/>
        </p:nvCxnSpPr>
        <p:spPr>
          <a:xfrm>
            <a:off x="1635071" y="383412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476B7188-121A-CA43-BA5D-392723D881C0}"/>
              </a:ext>
            </a:extLst>
          </p:cNvPr>
          <p:cNvCxnSpPr/>
          <p:nvPr/>
        </p:nvCxnSpPr>
        <p:spPr>
          <a:xfrm>
            <a:off x="3143573" y="439376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2D97685-B049-344D-B566-133226C6451F}"/>
              </a:ext>
            </a:extLst>
          </p:cNvPr>
          <p:cNvCxnSpPr/>
          <p:nvPr/>
        </p:nvCxnSpPr>
        <p:spPr>
          <a:xfrm>
            <a:off x="4693401" y="603400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084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Cell-means model has </a:t>
                </a:r>
                <a:r>
                  <a:rPr lang="en-US" i="1" dirty="0">
                    <a:solidFill>
                      <a:schemeClr val="tx1"/>
                    </a:solidFill>
                  </a:rPr>
                  <a:t>t</a:t>
                </a:r>
                <a:r>
                  <a:rPr lang="en-US" dirty="0">
                    <a:solidFill>
                      <a:schemeClr val="tx1"/>
                    </a:solidFill>
                  </a:rPr>
                  <a:t> unique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’s and </a:t>
                </a:r>
                <a:r>
                  <a:rPr lang="en-US" i="1" dirty="0">
                    <a:solidFill>
                      <a:schemeClr val="tx1"/>
                    </a:solidFill>
                  </a:rPr>
                  <a:t>t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Effects model has </a:t>
                </a:r>
                <a:r>
                  <a:rPr lang="en-US" i="1" dirty="0">
                    <a:solidFill>
                      <a:schemeClr val="tx1"/>
                    </a:solidFill>
                  </a:rPr>
                  <a:t>t</a:t>
                </a:r>
                <a:r>
                  <a:rPr lang="en-US" dirty="0">
                    <a:solidFill>
                      <a:schemeClr val="tx1"/>
                    </a:solidFill>
                  </a:rPr>
                  <a:t> unique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’s but </a:t>
                </a:r>
                <a:r>
                  <a:rPr lang="en-US" i="1" dirty="0">
                    <a:solidFill>
                      <a:srgbClr val="FF0000"/>
                    </a:solidFill>
                  </a:rPr>
                  <a:t>t+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 parameters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Say it is </a:t>
                </a:r>
                <a:r>
                  <a:rPr lang="en-US" dirty="0">
                    <a:solidFill>
                      <a:srgbClr val="FF0000"/>
                    </a:solidFill>
                  </a:rPr>
                  <a:t>overparameterized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To make the model parameters uniquely identifiable, you must impose </a:t>
                </a:r>
                <a:r>
                  <a:rPr lang="en-US" dirty="0">
                    <a:solidFill>
                      <a:srgbClr val="FF0000"/>
                    </a:solidFill>
                  </a:rPr>
                  <a:t>side conditions</a:t>
                </a:r>
                <a:r>
                  <a:rPr lang="en-US" dirty="0"/>
                  <a:t> such as</a:t>
                </a: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  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        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Avoid this and talk about </a:t>
                </a:r>
                <a:r>
                  <a:rPr lang="en-US" dirty="0" err="1">
                    <a:solidFill>
                      <a:srgbClr val="FF0000"/>
                    </a:solidFill>
                  </a:rPr>
                  <a:t>estimability</a:t>
                </a:r>
                <a:r>
                  <a:rPr lang="en-US" dirty="0">
                    <a:solidFill>
                      <a:schemeClr val="tx1"/>
                    </a:solidFill>
                  </a:rPr>
                  <a:t> later on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 r="-1355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Overparameterized Models</a:t>
            </a:r>
          </a:p>
        </p:txBody>
      </p:sp>
    </p:spTree>
    <p:extLst>
      <p:ext uri="{BB962C8B-B14F-4D97-AF65-F5344CB8AC3E}">
        <p14:creationId xmlns:p14="http://schemas.microsoft.com/office/powerpoint/2010/main" val="88995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7175" y="1719070"/>
            <a:ext cx="8701088" cy="4943039"/>
          </a:xfrm>
        </p:spPr>
        <p:txBody>
          <a:bodyPr/>
          <a:lstStyle/>
          <a:p>
            <a:r>
              <a:rPr lang="en-US" dirty="0" smtClean="0"/>
              <a:t>Does frequent </a:t>
            </a:r>
            <a:r>
              <a:rPr lang="en-US" dirty="0"/>
              <a:t>smoking </a:t>
            </a:r>
            <a:r>
              <a:rPr lang="en-US" dirty="0" smtClean="0"/>
              <a:t>of cigarettes </a:t>
            </a:r>
            <a:r>
              <a:rPr lang="en-US" dirty="0"/>
              <a:t>cause lung cancer?</a:t>
            </a:r>
          </a:p>
          <a:p>
            <a:endParaRPr lang="en-US" dirty="0"/>
          </a:p>
          <a:p>
            <a:r>
              <a:rPr lang="en-US" dirty="0"/>
              <a:t>Study design idea: randomly sample many smokers and nonsmokers and compare the relative proportions of those with lung cancer</a:t>
            </a:r>
          </a:p>
          <a:p>
            <a:endParaRPr lang="en-US" dirty="0"/>
          </a:p>
          <a:p>
            <a:r>
              <a:rPr lang="en-US" dirty="0"/>
              <a:t>Analysis goal: determine whether smoking causes an increase in the probability of lung cancer</a:t>
            </a:r>
          </a:p>
          <a:p>
            <a:endParaRPr lang="en-US" dirty="0"/>
          </a:p>
          <a:p>
            <a:r>
              <a:rPr lang="en-US" dirty="0" smtClean="0"/>
              <a:t>Is there an analysis that could </a:t>
            </a:r>
            <a:r>
              <a:rPr lang="en-US" dirty="0"/>
              <a:t>give valid </a:t>
            </a:r>
            <a:r>
              <a:rPr lang="en-US" b="1" dirty="0"/>
              <a:t>causal</a:t>
            </a:r>
            <a:r>
              <a:rPr lang="en-US" dirty="0"/>
              <a:t> inferences?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Smoking Cause Lung Cancer?</a:t>
            </a:r>
            <a:br>
              <a:rPr lang="en-US" dirty="0"/>
            </a:br>
            <a:r>
              <a:rPr lang="en-US" dirty="0"/>
              <a:t>Study Design 1</a:t>
            </a:r>
          </a:p>
        </p:txBody>
      </p:sp>
    </p:spTree>
    <p:extLst>
      <p:ext uri="{BB962C8B-B14F-4D97-AF65-F5344CB8AC3E}">
        <p14:creationId xmlns:p14="http://schemas.microsoft.com/office/powerpoint/2010/main" val="2406125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is </a:t>
                </a:r>
                <a:r>
                  <a:rPr lang="en-US" b="0" dirty="0">
                    <a:solidFill>
                      <a:srgbClr val="FF0000"/>
                    </a:solidFill>
                  </a:rPr>
                  <a:t>numeric</a:t>
                </a:r>
                <a:r>
                  <a:rPr lang="en-US" b="0" dirty="0">
                    <a:solidFill>
                      <a:schemeClr val="tx1"/>
                    </a:solidFill>
                  </a:rPr>
                  <a:t> then can use the cell-means or </a:t>
                </a:r>
                <a:r>
                  <a:rPr lang="en-US" b="0" dirty="0"/>
                  <a:t>effects</a:t>
                </a:r>
                <a:r>
                  <a:rPr lang="en-US" b="0" dirty="0">
                    <a:solidFill>
                      <a:schemeClr val="tx1"/>
                    </a:solidFill>
                  </a:rPr>
                  <a:t> model but not recommended</a:t>
                </a: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Reason: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chemeClr val="tx1"/>
                    </a:solidFill>
                  </a:rPr>
                  <a:t>t</a:t>
                </a:r>
                <a:r>
                  <a:rPr lang="en-US" dirty="0">
                    <a:solidFill>
                      <a:schemeClr val="tx1"/>
                    </a:solidFill>
                  </a:rPr>
                  <a:t> is usually large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so there are many parameters that we need to estimate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Simple linear regression proposes a simple relationship using only two parameters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Again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Mean increases/decreases linearly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increases</a:t>
                </a: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 rotWithShape="0">
                <a:blip r:embed="rId2"/>
                <a:stretch>
                  <a:fillRect l="-217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model</a:t>
            </a:r>
            <a:br>
              <a:rPr lang="en-US" dirty="0"/>
            </a:br>
            <a:r>
              <a:rPr lang="en-US" dirty="0"/>
              <a:t>Numeric Factors</a:t>
            </a:r>
          </a:p>
        </p:txBody>
      </p:sp>
    </p:spTree>
    <p:extLst>
      <p:ext uri="{BB962C8B-B14F-4D97-AF65-F5344CB8AC3E}">
        <p14:creationId xmlns:p14="http://schemas.microsoft.com/office/powerpoint/2010/main" val="30266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Bean-soaking experiment:</a:t>
                </a:r>
                <a:r>
                  <a:rPr lang="en-US" dirty="0">
                    <a:solidFill>
                      <a:schemeClr val="tx1"/>
                    </a:solidFill>
                  </a:rPr>
                  <a:t> packaging says to soak mung bean seed sprouts overnight but no specific time is given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12, 18, 24, 30 hours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sprout length (mm) after 48 hours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Cell means for numeric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5644479" y="3821257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Cell-means model could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129085D-A531-354B-BCD5-B195ED8E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98" y="3737040"/>
            <a:ext cx="3490482" cy="2925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2533006D-79DB-D941-B1D4-4376BBC25B66}"/>
                  </a:ext>
                </a:extLst>
              </p:cNvPr>
              <p:cNvSpPr txBox="1"/>
              <p:nvPr/>
            </p:nvSpPr>
            <p:spPr>
              <a:xfrm>
                <a:off x="6113499" y="4293282"/>
                <a:ext cx="2079095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  5.94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18.41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19.53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21.29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33006D-79DB-D941-B1D4-4376BBC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99" y="4293282"/>
                <a:ext cx="2079095" cy="2677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AF6B2DF-E6E1-0541-9C07-209D99E852DD}"/>
              </a:ext>
            </a:extLst>
          </p:cNvPr>
          <p:cNvCxnSpPr/>
          <p:nvPr/>
        </p:nvCxnSpPr>
        <p:spPr>
          <a:xfrm>
            <a:off x="1526583" y="610462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AEEC759B-1603-7243-A209-060906ECC53A}"/>
              </a:ext>
            </a:extLst>
          </p:cNvPr>
          <p:cNvCxnSpPr/>
          <p:nvPr/>
        </p:nvCxnSpPr>
        <p:spPr>
          <a:xfrm>
            <a:off x="2415153" y="4823436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8FDC463-43BE-464A-9F66-EF65B55C5B6B}"/>
              </a:ext>
            </a:extLst>
          </p:cNvPr>
          <p:cNvCxnSpPr/>
          <p:nvPr/>
        </p:nvCxnSpPr>
        <p:spPr>
          <a:xfrm>
            <a:off x="3264977" y="467361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CE2729F-C56C-8C41-AB71-6B740B67798F}"/>
              </a:ext>
            </a:extLst>
          </p:cNvPr>
          <p:cNvCxnSpPr/>
          <p:nvPr/>
        </p:nvCxnSpPr>
        <p:spPr>
          <a:xfrm>
            <a:off x="4130299" y="446955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26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Bean-soaking experiment:</a:t>
                </a:r>
                <a:r>
                  <a:rPr lang="en-US" dirty="0">
                    <a:solidFill>
                      <a:schemeClr val="tx1"/>
                    </a:solidFill>
                  </a:rPr>
                  <a:t> packaging says to soak mung bean seed sprouts overnight but no specific time is given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12, 18, 24, 30 hours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sprout length (mm) after 48 hours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Simple linear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5644479" y="3821257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model could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129085D-A531-354B-BCD5-B195ED8E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98" y="3737040"/>
            <a:ext cx="3490482" cy="2925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2533006D-79DB-D941-B1D4-4376BBC25B66}"/>
                  </a:ext>
                </a:extLst>
              </p:cNvPr>
              <p:cNvSpPr txBox="1"/>
              <p:nvPr/>
            </p:nvSpPr>
            <p:spPr>
              <a:xfrm>
                <a:off x="6113499" y="4293282"/>
                <a:ext cx="2329227" cy="1968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33006D-79DB-D941-B1D4-4376BBC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99" y="4293282"/>
                <a:ext cx="2329227" cy="19687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AF6B2DF-E6E1-0541-9C07-209D99E852DD}"/>
              </a:ext>
            </a:extLst>
          </p:cNvPr>
          <p:cNvCxnSpPr/>
          <p:nvPr/>
        </p:nvCxnSpPr>
        <p:spPr>
          <a:xfrm>
            <a:off x="1526583" y="610462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AEEC759B-1603-7243-A209-060906ECC53A}"/>
              </a:ext>
            </a:extLst>
          </p:cNvPr>
          <p:cNvCxnSpPr/>
          <p:nvPr/>
        </p:nvCxnSpPr>
        <p:spPr>
          <a:xfrm>
            <a:off x="2415153" y="4823436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8FDC463-43BE-464A-9F66-EF65B55C5B6B}"/>
              </a:ext>
            </a:extLst>
          </p:cNvPr>
          <p:cNvCxnSpPr/>
          <p:nvPr/>
        </p:nvCxnSpPr>
        <p:spPr>
          <a:xfrm>
            <a:off x="3264977" y="467361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CE2729F-C56C-8C41-AB71-6B740B67798F}"/>
              </a:ext>
            </a:extLst>
          </p:cNvPr>
          <p:cNvCxnSpPr/>
          <p:nvPr/>
        </p:nvCxnSpPr>
        <p:spPr>
          <a:xfrm>
            <a:off x="4130299" y="446955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526BB07-A5B0-8647-AA80-171FDB84E45B}"/>
              </a:ext>
            </a:extLst>
          </p:cNvPr>
          <p:cNvCxnSpPr>
            <a:cxnSpLocks/>
          </p:cNvCxnSpPr>
          <p:nvPr/>
        </p:nvCxnSpPr>
        <p:spPr>
          <a:xfrm flipV="1">
            <a:off x="1495258" y="3821257"/>
            <a:ext cx="2542050" cy="2540797"/>
          </a:xfrm>
          <a:prstGeom prst="lin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8BEB8F1C-A6D6-F441-BECD-2928AF641F08}"/>
                  </a:ext>
                </a:extLst>
              </p:cNvPr>
              <p:cNvSpPr txBox="1"/>
              <p:nvPr/>
            </p:nvSpPr>
            <p:spPr>
              <a:xfrm>
                <a:off x="5844568" y="5617773"/>
                <a:ext cx="26875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Probably not.  Poor mean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B8F1C-A6D6-F441-BECD-2928AF641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68" y="5617773"/>
                <a:ext cx="2687595" cy="646331"/>
              </a:xfrm>
              <a:prstGeom prst="rect">
                <a:avLst/>
              </a:prstGeom>
              <a:blipFill>
                <a:blip r:embed="rId5"/>
                <a:stretch>
                  <a:fillRect l="-1408" t="-1923" r="-46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435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Bean-soaking experiment:</a:t>
                </a:r>
                <a:r>
                  <a:rPr lang="en-US" dirty="0">
                    <a:solidFill>
                      <a:schemeClr val="tx1"/>
                    </a:solidFill>
                  </a:rPr>
                  <a:t> packaging says to soak mung bean seed sprouts overnight but no specific time is given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12, 18, 24, 30 hours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sprout length (mm) after 48 hours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Simple Linear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5644479" y="3821257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model could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129085D-A531-354B-BCD5-B195ED8E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98" y="3737040"/>
            <a:ext cx="3490482" cy="2925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2533006D-79DB-D941-B1D4-4376BBC25B66}"/>
                  </a:ext>
                </a:extLst>
              </p:cNvPr>
              <p:cNvSpPr txBox="1"/>
              <p:nvPr/>
            </p:nvSpPr>
            <p:spPr>
              <a:xfrm>
                <a:off x="5295309" y="4250272"/>
                <a:ext cx="3644203" cy="1968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=−0.217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=0.786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33006D-79DB-D941-B1D4-4376BBC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09" y="4250272"/>
                <a:ext cx="3644203" cy="19687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AF6B2DF-E6E1-0541-9C07-209D99E852DD}"/>
              </a:ext>
            </a:extLst>
          </p:cNvPr>
          <p:cNvCxnSpPr/>
          <p:nvPr/>
        </p:nvCxnSpPr>
        <p:spPr>
          <a:xfrm>
            <a:off x="1526583" y="610462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AEEC759B-1603-7243-A209-060906ECC53A}"/>
              </a:ext>
            </a:extLst>
          </p:cNvPr>
          <p:cNvCxnSpPr/>
          <p:nvPr/>
        </p:nvCxnSpPr>
        <p:spPr>
          <a:xfrm>
            <a:off x="2415153" y="4823436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8FDC463-43BE-464A-9F66-EF65B55C5B6B}"/>
              </a:ext>
            </a:extLst>
          </p:cNvPr>
          <p:cNvCxnSpPr/>
          <p:nvPr/>
        </p:nvCxnSpPr>
        <p:spPr>
          <a:xfrm>
            <a:off x="3264977" y="467361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CE2729F-C56C-8C41-AB71-6B740B67798F}"/>
              </a:ext>
            </a:extLst>
          </p:cNvPr>
          <p:cNvCxnSpPr/>
          <p:nvPr/>
        </p:nvCxnSpPr>
        <p:spPr>
          <a:xfrm>
            <a:off x="4130299" y="446955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526BB07-A5B0-8647-AA80-171FDB84E45B}"/>
              </a:ext>
            </a:extLst>
          </p:cNvPr>
          <p:cNvCxnSpPr>
            <a:cxnSpLocks/>
          </p:cNvCxnSpPr>
          <p:nvPr/>
        </p:nvCxnSpPr>
        <p:spPr>
          <a:xfrm flipV="1">
            <a:off x="1526583" y="4190589"/>
            <a:ext cx="3177153" cy="1750349"/>
          </a:xfrm>
          <a:prstGeom prst="lin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BEB8F1C-A6D6-F441-BECD-2928AF641F08}"/>
              </a:ext>
            </a:extLst>
          </p:cNvPr>
          <p:cNvSpPr txBox="1"/>
          <p:nvPr/>
        </p:nvSpPr>
        <p:spPr>
          <a:xfrm>
            <a:off x="5603566" y="5641020"/>
            <a:ext cx="29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better, but is still poor</a:t>
            </a:r>
          </a:p>
        </p:txBody>
      </p:sp>
    </p:spTree>
    <p:extLst>
      <p:ext uri="{BB962C8B-B14F-4D97-AF65-F5344CB8AC3E}">
        <p14:creationId xmlns:p14="http://schemas.microsoft.com/office/powerpoint/2010/main" val="1964703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 linear relationship may be too simplistic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quadratic regression model </a:t>
                </a:r>
                <a:r>
                  <a:rPr lang="en-US" dirty="0"/>
                  <a:t>allows for curvature</a:t>
                </a:r>
              </a:p>
              <a:p>
                <a:pPr marL="4572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</a:t>
                </a:r>
                <a:r>
                  <a:rPr lang="en-US" dirty="0">
                    <a:solidFill>
                      <a:srgbClr val="FF0000"/>
                    </a:solidFill>
                  </a:rPr>
                  <a:t> polynomial regression model </a:t>
                </a:r>
                <a:r>
                  <a:rPr lang="en-US" dirty="0"/>
                  <a:t>is of the form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These are still </a:t>
                </a:r>
                <a:r>
                  <a:rPr lang="en-US" dirty="0">
                    <a:solidFill>
                      <a:srgbClr val="FF0000"/>
                    </a:solidFill>
                  </a:rPr>
                  <a:t>linear models</a:t>
                </a:r>
                <a:r>
                  <a:rPr lang="en-US" dirty="0"/>
                  <a:t> because we never take any nonlinear functions of the parameters</a:t>
                </a: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9452138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Bean-soaking experiment:</a:t>
                </a:r>
                <a:r>
                  <a:rPr lang="en-US" dirty="0">
                    <a:solidFill>
                      <a:schemeClr val="tx1"/>
                    </a:solidFill>
                  </a:rPr>
                  <a:t> packaging says to soak mung bean seed sprouts overnight but no specific time is given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12, 18, 24, 30 hours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sprout length (mm) after 48 hours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Quadratic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5644479" y="3821257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model could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129085D-A531-354B-BCD5-B195ED8E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98" y="3737040"/>
            <a:ext cx="3490482" cy="2925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2533006D-79DB-D941-B1D4-4376BBC25B66}"/>
                  </a:ext>
                </a:extLst>
              </p:cNvPr>
              <p:cNvSpPr txBox="1"/>
              <p:nvPr/>
            </p:nvSpPr>
            <p:spPr>
              <a:xfrm>
                <a:off x="5295309" y="4250272"/>
                <a:ext cx="3524811" cy="2727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=−29.66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=3.91</m:t>
                      </m:r>
                    </m:oMath>
                  </m:oMathPara>
                </a14:m>
                <a:endParaRPr lang="en-US" sz="2400" b="0" dirty="0">
                  <a:solidFill>
                    <a:srgbClr val="00B0F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−0.07</m:t>
                      </m:r>
                    </m:oMath>
                  </m:oMathPara>
                </a14:m>
                <a:endParaRPr lang="en-US" sz="2400" b="0" dirty="0">
                  <a:solidFill>
                    <a:srgbClr val="00B0F0"/>
                  </a:solidFill>
                </a:endParaRPr>
              </a:p>
              <a:p>
                <a:endParaRPr lang="en-US" sz="2400" dirty="0">
                  <a:solidFill>
                    <a:srgbClr val="00B050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33006D-79DB-D941-B1D4-4376BBC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09" y="4250272"/>
                <a:ext cx="3524811" cy="2727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AF6B2DF-E6E1-0541-9C07-209D99E852DD}"/>
              </a:ext>
            </a:extLst>
          </p:cNvPr>
          <p:cNvCxnSpPr/>
          <p:nvPr/>
        </p:nvCxnSpPr>
        <p:spPr>
          <a:xfrm>
            <a:off x="1526583" y="610462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AEEC759B-1603-7243-A209-060906ECC53A}"/>
              </a:ext>
            </a:extLst>
          </p:cNvPr>
          <p:cNvCxnSpPr/>
          <p:nvPr/>
        </p:nvCxnSpPr>
        <p:spPr>
          <a:xfrm>
            <a:off x="2415153" y="4823436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8FDC463-43BE-464A-9F66-EF65B55C5B6B}"/>
              </a:ext>
            </a:extLst>
          </p:cNvPr>
          <p:cNvCxnSpPr/>
          <p:nvPr/>
        </p:nvCxnSpPr>
        <p:spPr>
          <a:xfrm>
            <a:off x="3264977" y="467361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CE2729F-C56C-8C41-AB71-6B740B67798F}"/>
              </a:ext>
            </a:extLst>
          </p:cNvPr>
          <p:cNvCxnSpPr/>
          <p:nvPr/>
        </p:nvCxnSpPr>
        <p:spPr>
          <a:xfrm>
            <a:off x="4130299" y="446955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BEB8F1C-A6D6-F441-BECD-2928AF641F08}"/>
              </a:ext>
            </a:extLst>
          </p:cNvPr>
          <p:cNvSpPr txBox="1"/>
          <p:nvPr/>
        </p:nvSpPr>
        <p:spPr>
          <a:xfrm>
            <a:off x="5727129" y="5946025"/>
            <a:ext cx="197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than linear!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xmlns="" id="{43979321-BFEF-B048-8031-2B455930BB20}"/>
              </a:ext>
            </a:extLst>
          </p:cNvPr>
          <p:cNvSpPr/>
          <p:nvPr/>
        </p:nvSpPr>
        <p:spPr>
          <a:xfrm rot="17318776">
            <a:off x="1506630" y="4659235"/>
            <a:ext cx="4324376" cy="4005748"/>
          </a:xfrm>
          <a:prstGeom prst="arc">
            <a:avLst/>
          </a:prstGeom>
          <a:ln w="38100"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7719AE1-175F-E74E-85D6-07A876764AF8}"/>
              </a:ext>
            </a:extLst>
          </p:cNvPr>
          <p:cNvCxnSpPr>
            <a:cxnSpLocks/>
          </p:cNvCxnSpPr>
          <p:nvPr/>
        </p:nvCxnSpPr>
        <p:spPr>
          <a:xfrm flipV="1">
            <a:off x="1526583" y="4190589"/>
            <a:ext cx="3177153" cy="1750349"/>
          </a:xfrm>
          <a:prstGeom prst="lin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581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Cell-mean models</a:t>
            </a:r>
          </a:p>
          <a:p>
            <a:pPr lvl="1"/>
            <a:r>
              <a:rPr lang="en-US" dirty="0"/>
              <a:t>Capture complicated relationships but require many parameters</a:t>
            </a:r>
          </a:p>
          <a:p>
            <a:pPr lvl="1"/>
            <a:r>
              <a:rPr lang="en-US" dirty="0"/>
              <a:t>Can’t predict for unobserved factor values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Polynomial models</a:t>
            </a:r>
          </a:p>
          <a:p>
            <a:pPr lvl="1"/>
            <a:r>
              <a:rPr lang="en-US" dirty="0"/>
              <a:t>Approximate relationships fairly well with fewer parameters</a:t>
            </a:r>
          </a:p>
          <a:p>
            <a:pPr lvl="1"/>
            <a:r>
              <a:rPr lang="en-US" dirty="0"/>
              <a:t>Can predict for unobserved factor values</a:t>
            </a:r>
          </a:p>
          <a:p>
            <a:pPr lvl="1"/>
            <a:r>
              <a:rPr lang="en-US" dirty="0"/>
              <a:t>Do not extrapolate predictions outside of the observed values!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0" dirty="0"/>
              <a:t>What do we do after we decide on a model?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Cell-means versus Polynomials</a:t>
            </a:r>
            <a:br>
              <a:rPr lang="en-US" dirty="0"/>
            </a:br>
            <a:r>
              <a:rPr lang="en-US" dirty="0"/>
              <a:t>Numeric factors</a:t>
            </a:r>
          </a:p>
        </p:txBody>
      </p:sp>
    </p:spTree>
    <p:extLst>
      <p:ext uri="{BB962C8B-B14F-4D97-AF65-F5344CB8AC3E}">
        <p14:creationId xmlns:p14="http://schemas.microsoft.com/office/powerpoint/2010/main" val="1614010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Statistical models involve unknown parameters</a:t>
            </a:r>
          </a:p>
          <a:p>
            <a:endParaRPr lang="en-US" b="0" dirty="0"/>
          </a:p>
          <a:p>
            <a:r>
              <a:rPr lang="en-US" b="0" dirty="0"/>
              <a:t>Use observed data to </a:t>
            </a:r>
            <a:r>
              <a:rPr lang="en-US" dirty="0"/>
              <a:t>infer what the parameters are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estimator</a:t>
            </a:r>
            <a:r>
              <a:rPr lang="en-US" dirty="0"/>
              <a:t> of a parameter is a function of the data that informs us about the parameter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dirty="0"/>
              <a:t>Where do these estimators come from? </a:t>
            </a:r>
          </a:p>
          <a:p>
            <a:r>
              <a:rPr lang="en-US" dirty="0"/>
              <a:t>How to compare competing estimators?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1496535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 denote some estimator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b="0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Want this difference to be as small as possible</a:t>
                </a:r>
              </a:p>
              <a:p>
                <a:endParaRPr lang="en-US" dirty="0"/>
              </a:p>
              <a:p>
                <a:r>
                  <a:rPr lang="en-US" dirty="0"/>
                  <a:t>Has the following decomposition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𝐵𝑖𝑎𝑠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 </a:t>
                </a:r>
                <a:r>
                  <a:rPr lang="en-US" dirty="0">
                    <a:solidFill>
                      <a:srgbClr val="FF0000"/>
                    </a:solidFill>
                  </a:rPr>
                  <a:t>unbiased estimator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602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CF060D93-D180-BB41-A44B-8C00150A9790}"/>
                  </a:ext>
                </a:extLst>
              </p:cNvPr>
              <p:cNvSpPr/>
              <p:nvPr/>
            </p:nvSpPr>
            <p:spPr>
              <a:xfrm>
                <a:off x="528701" y="4487506"/>
                <a:ext cx="4635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060D93-D180-BB41-A44B-8C00150A9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1" y="4487506"/>
                <a:ext cx="4635308" cy="461665"/>
              </a:xfrm>
              <a:prstGeom prst="rect">
                <a:avLst/>
              </a:prstGeom>
              <a:blipFill>
                <a:blip r:embed="rId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FCB1864-2CA9-4D40-BE6B-17E7EB6A0648}"/>
                  </a:ext>
                </a:extLst>
              </p:cNvPr>
              <p:cNvSpPr/>
              <p:nvPr/>
            </p:nvSpPr>
            <p:spPr>
              <a:xfrm>
                <a:off x="5597819" y="4487507"/>
                <a:ext cx="3166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CB1864-2CA9-4D40-BE6B-17E7EB6A0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19" y="4487507"/>
                <a:ext cx="3166380" cy="461665"/>
              </a:xfrm>
              <a:prstGeom prst="rect">
                <a:avLst/>
              </a:prstGeom>
              <a:blipFill>
                <a:blip r:embed="rId4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0339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Least-squares (LS) estimators minimize</a:t>
                </a: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Fact: </a:t>
                </a:r>
                <a:r>
                  <a:rPr lang="en-US" dirty="0"/>
                  <a:t>LS estimators can be represented by</a:t>
                </a: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b="0" dirty="0"/>
                  <a:t>Estimators of this form are called </a:t>
                </a:r>
                <a:r>
                  <a:rPr lang="en-US" b="0" dirty="0">
                    <a:solidFill>
                      <a:srgbClr val="FF0000"/>
                    </a:solidFill>
                  </a:rPr>
                  <a:t>linear estimators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2200" b="0" dirty="0">
                    <a:solidFill>
                      <a:schemeClr val="tx1"/>
                    </a:solidFill>
                  </a:rPr>
                  <a:t>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8974" b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  <a:br>
              <a:rPr lang="en-US" dirty="0"/>
            </a:br>
            <a:r>
              <a:rPr lang="en-US" dirty="0"/>
              <a:t>using Least-squares</a:t>
            </a:r>
          </a:p>
        </p:txBody>
      </p:sp>
    </p:spTree>
    <p:extLst>
      <p:ext uri="{BB962C8B-B14F-4D97-AF65-F5344CB8AC3E}">
        <p14:creationId xmlns:p14="http://schemas.microsoft.com/office/powerpoint/2010/main" val="111528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Two-sample proportion test and find a statistically-significant difference between the proportions</a:t>
            </a:r>
          </a:p>
          <a:p>
            <a:r>
              <a:rPr lang="en-US" dirty="0"/>
              <a:t>Does this tell us smoking causes lung cancer?</a:t>
            </a:r>
          </a:p>
          <a:p>
            <a:endParaRPr lang="en-US" dirty="0"/>
          </a:p>
          <a:p>
            <a:r>
              <a:rPr lang="en-US" dirty="0"/>
              <a:t>If there is a causal effect, we expect difference</a:t>
            </a:r>
          </a:p>
          <a:p>
            <a:endParaRPr lang="en-US" dirty="0"/>
          </a:p>
          <a:p>
            <a:r>
              <a:rPr lang="en-US" dirty="0"/>
              <a:t>What else could explain the observed difference?</a:t>
            </a:r>
          </a:p>
          <a:p>
            <a:pPr lvl="1"/>
            <a:r>
              <a:rPr lang="en-US" dirty="0"/>
              <a:t>Random chance associated with Type I error</a:t>
            </a:r>
          </a:p>
          <a:p>
            <a:pPr lvl="1"/>
            <a:r>
              <a:rPr lang="en-US" dirty="0"/>
              <a:t>Any other thing that is related to or causes lung cancer such as genetics, work/home environment, age, etc.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1:</a:t>
            </a:r>
            <a:br>
              <a:rPr lang="en-US" dirty="0"/>
            </a:br>
            <a:r>
              <a:rPr lang="en-US" dirty="0"/>
              <a:t>Two-Sample Proportion Test</a:t>
            </a:r>
          </a:p>
        </p:txBody>
      </p:sp>
    </p:spTree>
    <p:extLst>
      <p:ext uri="{BB962C8B-B14F-4D97-AF65-F5344CB8AC3E}">
        <p14:creationId xmlns:p14="http://schemas.microsoft.com/office/powerpoint/2010/main" val="4238623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>
                    <a:solidFill>
                      <a:srgbClr val="FF0000"/>
                    </a:solidFill>
                  </a:rPr>
                  <a:t>Expected value always distribute over sums</a:t>
                </a:r>
                <a:endParaRPr lang="en-US" dirty="0"/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Distribute over constants (non-random)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doesn’t have a j subscript we can simplify to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Result: </a:t>
                </a:r>
                <a:r>
                  <a:rPr lang="en-US" dirty="0">
                    <a:solidFill>
                      <a:schemeClr val="tx1"/>
                    </a:solidFill>
                  </a:rPr>
                  <a:t>linear estimator is unbiased for some </a:t>
                </a:r>
                <a:r>
                  <a:rPr lang="en-US" dirty="0">
                    <a:solidFill>
                      <a:srgbClr val="FF0000"/>
                    </a:solidFill>
                  </a:rPr>
                  <a:t>linear combination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4819" t="-18974" r="-301" b="-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 of </a:t>
            </a:r>
            <a:br>
              <a:rPr lang="en-US" dirty="0"/>
            </a:br>
            <a:r>
              <a:rPr lang="en-US" dirty="0"/>
              <a:t>linear estimators</a:t>
            </a:r>
          </a:p>
        </p:txBody>
      </p:sp>
    </p:spTree>
    <p:extLst>
      <p:ext uri="{BB962C8B-B14F-4D97-AF65-F5344CB8AC3E}">
        <p14:creationId xmlns:p14="http://schemas.microsoft.com/office/powerpoint/2010/main" val="9483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A linear combination,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is </a:t>
                </a:r>
                <a:r>
                  <a:rPr lang="en-US" b="0" dirty="0">
                    <a:solidFill>
                      <a:srgbClr val="FF0000"/>
                    </a:solidFill>
                  </a:rPr>
                  <a:t>estimable</a:t>
                </a:r>
                <a:r>
                  <a:rPr lang="en-US" b="0" dirty="0">
                    <a:solidFill>
                      <a:schemeClr val="tx1"/>
                    </a:solidFill>
                  </a:rPr>
                  <a:t> if there exists a linear, unbiased estimator: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45720" indent="0" algn="ctr">
                  <a:buNone/>
                </a:pPr>
                <a:endParaRPr lang="en-US" b="0" dirty="0"/>
              </a:p>
              <a:p>
                <a:pPr marL="45720" indent="0" algn="ctr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From before we must have</a:t>
                </a:r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Extract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given expression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+(−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 </a:t>
                </a:r>
                <a:r>
                  <a:rPr lang="en-US" dirty="0">
                    <a:solidFill>
                      <a:srgbClr val="FF0000"/>
                    </a:solidFill>
                  </a:rPr>
                  <a:t>contrast</a:t>
                </a:r>
                <a:r>
                  <a:rPr lang="en-US" dirty="0">
                    <a:solidFill>
                      <a:schemeClr val="tx1"/>
                    </a:solidFill>
                  </a:rPr>
                  <a:t> is a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2051" b="-1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 of </a:t>
            </a:r>
            <a:br>
              <a:rPr lang="en-US" dirty="0"/>
            </a:br>
            <a:r>
              <a:rPr lang="en-US" dirty="0"/>
              <a:t>linear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6C3A11BD-CD9A-2345-8555-15C014D2335A}"/>
                  </a:ext>
                </a:extLst>
              </p:cNvPr>
              <p:cNvSpPr/>
              <p:nvPr/>
            </p:nvSpPr>
            <p:spPr>
              <a:xfrm>
                <a:off x="2653230" y="2639186"/>
                <a:ext cx="3863430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3A11BD-CD9A-2345-8555-15C014D23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230" y="2639186"/>
                <a:ext cx="3863430" cy="1030347"/>
              </a:xfrm>
              <a:prstGeom prst="rect">
                <a:avLst/>
              </a:prstGeom>
              <a:blipFill>
                <a:blip r:embed="rId3"/>
                <a:stretch>
                  <a:fillRect l="-15082" t="-124390" r="-1967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6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For cell-means model we have</a:t>
                </a:r>
              </a:p>
              <a:p>
                <a:pPr marL="45720" indent="0" algn="ctr">
                  <a:buNone/>
                </a:pPr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b="0" dirty="0"/>
                  <a:t>Average of the responses for value </a:t>
                </a:r>
                <a:r>
                  <a:rPr lang="en-US" b="0" i="1" dirty="0" err="1"/>
                  <a:t>i</a:t>
                </a:r>
                <a:endParaRPr lang="en-US" b="0" dirty="0"/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Design impact: </a:t>
                </a:r>
                <a:r>
                  <a:rPr lang="en-US" dirty="0">
                    <a:solidFill>
                      <a:schemeClr val="tx1"/>
                    </a:solidFill>
                  </a:rPr>
                  <a:t>if you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you decrease variance of your estimator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2" t="-9719" b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Estimators</a:t>
            </a:r>
            <a:br>
              <a:rPr lang="en-US" dirty="0"/>
            </a:br>
            <a:r>
              <a:rPr lang="en-US" dirty="0"/>
              <a:t>Cell-means Model</a:t>
            </a:r>
          </a:p>
        </p:txBody>
      </p:sp>
    </p:spTree>
    <p:extLst>
      <p:ext uri="{BB962C8B-B14F-4D97-AF65-F5344CB8AC3E}">
        <p14:creationId xmlns:p14="http://schemas.microsoft.com/office/powerpoint/2010/main" val="14115352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For simple linear regression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..−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.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.)(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:r>
                  <a:rPr lang="en-US" b="0" dirty="0"/>
                  <a:t>is the total number of observations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Design impact: </a:t>
                </a:r>
                <a:r>
                  <a:rPr lang="en-US" dirty="0">
                    <a:solidFill>
                      <a:schemeClr val="tx1"/>
                    </a:solidFill>
                  </a:rPr>
                  <a:t>if you increase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the variance decreases for BOTH parameters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t="-4615" b="-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Estimators</a:t>
            </a:r>
            <a:br>
              <a:rPr lang="en-US" dirty="0"/>
            </a:br>
            <a:r>
              <a:rPr lang="en-US" dirty="0"/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16800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Remember that identifiability issue? Tells us that the individual </a:t>
                </a:r>
                <a:r>
                  <a:rPr lang="en-US" b="0" dirty="0">
                    <a:solidFill>
                      <a:srgbClr val="FF0000"/>
                    </a:solidFill>
                  </a:rPr>
                  <a:t>parameters may not be estimable</a:t>
                </a:r>
              </a:p>
              <a:p>
                <a:r>
                  <a:rPr lang="en-US" dirty="0"/>
                  <a:t>Every estimable function of the form</a:t>
                </a:r>
                <a:endParaRPr lang="en-US" b="0" dirty="0"/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be estimable by itself we need to 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(does not exist)</a:t>
                </a:r>
              </a:p>
              <a:p>
                <a:pPr lvl="1"/>
                <a:r>
                  <a:rPr lang="en-US" dirty="0"/>
                  <a:t>Can’t estimate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either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What functions are estimable?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b="0" dirty="0">
                    <a:solidFill>
                      <a:srgbClr val="FF0000"/>
                    </a:solidFill>
                  </a:rPr>
                  <a:t>Contrasts: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2" t="-2558" r="-1810" b="-14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Estimators</a:t>
            </a:r>
            <a:br>
              <a:rPr lang="en-US" dirty="0"/>
            </a:br>
            <a:r>
              <a:rPr lang="en-US" dirty="0"/>
              <a:t>Effects Model</a:t>
            </a:r>
          </a:p>
        </p:txBody>
      </p:sp>
    </p:spTree>
    <p:extLst>
      <p:ext uri="{BB962C8B-B14F-4D97-AF65-F5344CB8AC3E}">
        <p14:creationId xmlns:p14="http://schemas.microsoft.com/office/powerpoint/2010/main" val="69193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Even though parameters aren’t estimable we still have least-squares estimators for them</a:t>
                </a:r>
              </a:p>
              <a:p>
                <a:pPr lvl="1"/>
                <a:r>
                  <a:rPr lang="en-US" dirty="0"/>
                  <a:t>An infinite number of them and none of them are unbiased</a:t>
                </a:r>
              </a:p>
              <a:p>
                <a:pPr lvl="1"/>
                <a:r>
                  <a:rPr lang="en-US" dirty="0"/>
                  <a:t>Different software give different estimators</a:t>
                </a:r>
              </a:p>
              <a:p>
                <a:endParaRPr lang="en-US" dirty="0"/>
              </a:p>
              <a:p>
                <a:r>
                  <a:rPr lang="en-US" dirty="0"/>
                  <a:t>Still use these estimators for estimable functions</a:t>
                </a:r>
              </a:p>
              <a:p>
                <a:pPr lvl="1"/>
                <a:r>
                  <a:rPr lang="en-US" dirty="0"/>
                  <a:t>Say we have estimators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Least-squares estimators for estimable functions are then</a:t>
                </a:r>
              </a:p>
              <a:p>
                <a:pPr marL="365760" lvl="1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acc>
                    <m:nary>
                      <m:naryPr>
                        <m:chr m:val="∑"/>
                        <m:grow m:val="on"/>
                        <m:supHide m:val="on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   and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Important:</a:t>
                </a:r>
                <a:r>
                  <a:rPr lang="en-US" dirty="0"/>
                  <a:t> estimable function estimator same regardless of the chosen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2" t="-767" b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Estimators</a:t>
            </a:r>
            <a:br>
              <a:rPr lang="en-US" dirty="0"/>
            </a:br>
            <a:r>
              <a:rPr lang="en-US" dirty="0"/>
              <a:t>Effects Model</a:t>
            </a:r>
          </a:p>
        </p:txBody>
      </p:sp>
    </p:spTree>
    <p:extLst>
      <p:ext uri="{BB962C8B-B14F-4D97-AF65-F5344CB8AC3E}">
        <p14:creationId xmlns:p14="http://schemas.microsoft.com/office/powerpoint/2010/main" val="163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Simplifications for this model, but not generally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aln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r>
                  <a:rPr lang="en-US" b="0" dirty="0"/>
                  <a:t>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aln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aln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nary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m:rPr>
                            <m:aln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aln/>
                      </m:rP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0" dirty="0"/>
                  <a:t>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aln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Design impact:</a:t>
                </a:r>
                <a:r>
                  <a:rPr lang="en-US" dirty="0"/>
                  <a:t>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for all treatments in a given contrast decreases variance of that contrast</a:t>
                </a:r>
              </a:p>
              <a:p>
                <a:endParaRPr lang="en-US" b="0" dirty="0"/>
              </a:p>
              <a:p>
                <a:r>
                  <a:rPr lang="en-US" b="0" dirty="0"/>
                  <a:t>If equally interested in all contrasts then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Why equal replication is recommended!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2262" t="-767" b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Estimators</a:t>
            </a:r>
            <a:br>
              <a:rPr lang="en-US" dirty="0"/>
            </a:br>
            <a:r>
              <a:rPr lang="en-US" dirty="0"/>
              <a:t>Effects Model</a:t>
            </a:r>
          </a:p>
        </p:txBody>
      </p:sp>
    </p:spTree>
    <p:extLst>
      <p:ext uri="{BB962C8B-B14F-4D97-AF65-F5344CB8AC3E}">
        <p14:creationId xmlns:p14="http://schemas.microsoft.com/office/powerpoint/2010/main" val="1549605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Explain </a:t>
            </a:r>
            <a:r>
              <a:rPr lang="en-US" dirty="0" smtClean="0"/>
              <a:t>a </a:t>
            </a:r>
            <a:r>
              <a:rPr lang="en-US"/>
              <a:t>conditional </a:t>
            </a:r>
            <a:r>
              <a:rPr lang="en-US" smtClean="0"/>
              <a:t>distribution</a:t>
            </a:r>
            <a:endParaRPr lang="en-US" dirty="0"/>
          </a:p>
          <a:p>
            <a:r>
              <a:rPr lang="en-US" dirty="0"/>
              <a:t>Write cell-means, effects, and polynomial regression models</a:t>
            </a:r>
          </a:p>
          <a:p>
            <a:r>
              <a:rPr lang="en-US" dirty="0"/>
              <a:t>Identify when which model is appropriate by identifying type of factor</a:t>
            </a:r>
          </a:p>
          <a:p>
            <a:r>
              <a:rPr lang="en-US" dirty="0"/>
              <a:t>Derive expected value and standard error of a linear estimator</a:t>
            </a:r>
          </a:p>
          <a:p>
            <a:r>
              <a:rPr lang="en-US" dirty="0"/>
              <a:t>Define </a:t>
            </a:r>
            <a:r>
              <a:rPr lang="en-US" dirty="0" err="1" smtClean="0"/>
              <a:t>estimability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713517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/>
              <a:lstStyle/>
              <a:p>
                <a:r>
                  <a:rPr lang="en-US" dirty="0"/>
                  <a:t>Subscripts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are necessary tools for framework that applies to many analyses</a:t>
                </a:r>
              </a:p>
              <a:p>
                <a:r>
                  <a:rPr lang="en-US" dirty="0"/>
                  <a:t>Linear combinations involve real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indexed by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:r>
                  <a:rPr lang="en-US" i="1" dirty="0"/>
                  <a:t>j</a:t>
                </a:r>
                <a:r>
                  <a:rPr lang="en-US" dirty="0"/>
                  <a:t> in table</a:t>
                </a:r>
              </a:p>
              <a:p>
                <a:r>
                  <a:rPr lang="en-US" dirty="0"/>
                  <a:t>Think of arranging these numbers in a table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=1,..,3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1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More 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xmlns="" id="{7B0103C5-E129-E24E-BE7D-9F3E827E105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423930" y="4813309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xmlns="" val="261858122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142911469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62512197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8650940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52278207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47111727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32569506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16493071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19952015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071241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93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64798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13710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1718592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B0103C5-E129-E24E-BE7D-9F3E827E10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959592"/>
                  </p:ext>
                </p:extLst>
              </p:nvPr>
            </p:nvGraphicFramePr>
            <p:xfrm>
              <a:off x="1423930" y="4813309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61858122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42911469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62512197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8650940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52278207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7111727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32569506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16493071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9952015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71241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3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106667" r="-804167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106667" r="-704167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106667" r="-604167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3878" t="-106667" r="-491837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4167" t="-106667" r="-402083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798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213793" r="-804167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213793" r="-704167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213793" r="-604167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710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313793" r="-8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313793" r="-7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313793" r="-6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3878" t="-313793" r="-4918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4167" t="-313793" r="-40208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4167" t="-313793" r="-30208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167" t="-313793" r="-20208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4167" t="-313793" r="-10208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4167" t="-313793" r="-2083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18592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D3D31C-C511-2642-AB0D-D45B319908CF}"/>
              </a:ext>
            </a:extLst>
          </p:cNvPr>
          <p:cNvSpPr txBox="1"/>
          <p:nvPr/>
        </p:nvSpPr>
        <p:spPr>
          <a:xfrm>
            <a:off x="965771" y="555498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09963C-9378-6B47-AF06-9142F3BB7744}"/>
              </a:ext>
            </a:extLst>
          </p:cNvPr>
          <p:cNvSpPr txBox="1"/>
          <p:nvPr/>
        </p:nvSpPr>
        <p:spPr>
          <a:xfrm>
            <a:off x="4582274" y="437679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8275422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/>
              <a:lstStyle/>
              <a:p>
                <a:r>
                  <a:rPr lang="en-US" dirty="0"/>
                  <a:t>The sums for each row are denoted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Previous example: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sums for each column are denoted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Previous example: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dirty="0"/>
                  <a:t>  (why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dirty="0"/>
                  <a:t> missing from here?)</a:t>
                </a:r>
              </a:p>
              <a:p>
                <a:endParaRPr lang="en-US" dirty="0"/>
              </a:p>
              <a:p>
                <a:r>
                  <a:rPr lang="en-US" dirty="0"/>
                  <a:t>The overall sum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1" t="-116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More on Notation</a:t>
            </a:r>
          </a:p>
        </p:txBody>
      </p:sp>
    </p:spTree>
    <p:extLst>
      <p:ext uri="{BB962C8B-B14F-4D97-AF65-F5344CB8AC3E}">
        <p14:creationId xmlns:p14="http://schemas.microsoft.com/office/powerpoint/2010/main" val="10024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Partition subjects based on extra variables and compare proportions within a group</a:t>
            </a:r>
          </a:p>
          <a:p>
            <a:pPr lvl="1"/>
            <a:r>
              <a:rPr lang="en-US" dirty="0"/>
              <a:t>Subjects in group influenced similarly by extra variables</a:t>
            </a:r>
          </a:p>
          <a:p>
            <a:pPr lvl="1"/>
            <a:r>
              <a:rPr lang="en-US" dirty="0"/>
              <a:t>Within-group differences more likely due to smoking alone</a:t>
            </a:r>
          </a:p>
          <a:p>
            <a:endParaRPr lang="en-US" dirty="0"/>
          </a:p>
          <a:p>
            <a:r>
              <a:rPr lang="en-US" dirty="0"/>
              <a:t>Issues: </a:t>
            </a:r>
          </a:p>
          <a:p>
            <a:pPr lvl="1"/>
            <a:r>
              <a:rPr lang="en-US" dirty="0"/>
              <a:t>Group sizes can vary and may be small for some cases</a:t>
            </a:r>
          </a:p>
          <a:p>
            <a:pPr lvl="1"/>
            <a:r>
              <a:rPr lang="en-US" dirty="0"/>
              <a:t>Accounted for every possible extra variable?</a:t>
            </a:r>
          </a:p>
          <a:p>
            <a:pPr lvl="1"/>
            <a:r>
              <a:rPr lang="en-US" dirty="0"/>
              <a:t>Works in theory but under a lot of assumptions</a:t>
            </a:r>
          </a:p>
          <a:p>
            <a:pPr lvl="1"/>
            <a:endParaRPr lang="en-US" dirty="0"/>
          </a:p>
          <a:p>
            <a:r>
              <a:rPr lang="en-US" dirty="0"/>
              <a:t>Upshot: need techniques to “adjust” for researcher’s lack of control over how subject becomes a smoker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1:</a:t>
            </a:r>
            <a:br>
              <a:rPr lang="en-US" dirty="0"/>
            </a:br>
            <a:r>
              <a:rPr lang="en-US" dirty="0"/>
              <a:t>Regression Adjustment</a:t>
            </a:r>
          </a:p>
        </p:txBody>
      </p:sp>
    </p:spTree>
    <p:extLst>
      <p:ext uri="{BB962C8B-B14F-4D97-AF65-F5344CB8AC3E}">
        <p14:creationId xmlns:p14="http://schemas.microsoft.com/office/powerpoint/2010/main" val="3755684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/>
              <a:lstStyle/>
              <a:p>
                <a:r>
                  <a:rPr lang="en-US" dirty="0"/>
                  <a:t>The overall sum can be expressed in two other ways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.. 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..=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Practice notation with the following table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1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More 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xmlns="" id="{45C12A71-F748-B341-A964-5FA118ADDF6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24000" y="4186585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xmlns="" val="261858122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142911469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62512197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8650940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52278207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47111727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32569506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16493071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19952015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071241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93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64798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13710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1718592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5C12A71-F748-B341-A964-5FA118ADDF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376884"/>
                  </p:ext>
                </p:extLst>
              </p:nvPr>
            </p:nvGraphicFramePr>
            <p:xfrm>
              <a:off x="1524000" y="4186585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61858122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42911469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62512197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8650940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52278207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7111727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32569506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16493071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9952015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71241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3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110345" r="-80416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110345" r="-70416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110345" r="-60416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083" t="-110345" r="-50416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083" t="-110345" r="-40416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798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203333" r="-80416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203333" r="-70416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203333" r="-60416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710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313793" r="-8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313793" r="-7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313793" r="-6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083" t="-313793" r="-5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083" t="-313793" r="-4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2083" t="-313793" r="-3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2083" t="-313793" r="-2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2083" t="-313793" r="-1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2083" t="-313793" r="-416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18592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8390660-F464-7549-9451-AED645586680}"/>
              </a:ext>
            </a:extLst>
          </p:cNvPr>
          <p:cNvSpPr txBox="1"/>
          <p:nvPr/>
        </p:nvSpPr>
        <p:spPr>
          <a:xfrm>
            <a:off x="1065841" y="492826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2F5B5C-DEBE-7E43-8856-1F30BE9E2FE6}"/>
              </a:ext>
            </a:extLst>
          </p:cNvPr>
          <p:cNvSpPr txBox="1"/>
          <p:nvPr/>
        </p:nvSpPr>
        <p:spPr>
          <a:xfrm>
            <a:off x="4682344" y="375006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EAAB9C18-23F5-6446-892C-5DB2E0B3A8A7}"/>
                  </a:ext>
                </a:extLst>
              </p:cNvPr>
              <p:cNvSpPr txBox="1"/>
              <p:nvPr/>
            </p:nvSpPr>
            <p:spPr>
              <a:xfrm>
                <a:off x="1524000" y="6079306"/>
                <a:ext cx="59779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.=16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..=16+0+45=61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AB9C18-23F5-6446-892C-5DB2E0B3A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6079306"/>
                <a:ext cx="597791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701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645694" y="2967360"/>
            <a:ext cx="1981200" cy="1828800"/>
          </a:xfrm>
        </p:spPr>
        <p:txBody>
          <a:bodyPr/>
          <a:lstStyle/>
          <a:p>
            <a:r>
              <a:rPr lang="en-US" smtClean="0"/>
              <a:t>Chapter </a:t>
            </a:r>
            <a:r>
              <a:rPr lang="en-US" dirty="0"/>
              <a:t>3-5, 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8358188" cy="1828800"/>
          </a:xfrm>
        </p:spPr>
        <p:txBody>
          <a:bodyPr/>
          <a:lstStyle/>
          <a:p>
            <a:r>
              <a:rPr lang="en-US"/>
              <a:t>One-Factor </a:t>
            </a:r>
            <a:r>
              <a:rPr lang="en-US" smtClean="0"/>
              <a:t>Analysis: Part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83465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Define a sampling distribution for a statistic</a:t>
            </a:r>
          </a:p>
          <a:p>
            <a:r>
              <a:rPr lang="en-US" dirty="0"/>
              <a:t>Write null and alternative hypotheses for two-sample tests and simple linear regression</a:t>
            </a:r>
          </a:p>
          <a:p>
            <a:r>
              <a:rPr lang="en-US" dirty="0"/>
              <a:t>Understand relationship between null and alternative distributions</a:t>
            </a:r>
          </a:p>
          <a:p>
            <a:r>
              <a:rPr lang="en-US" dirty="0"/>
              <a:t>Explain how to calculate Type 1 error and power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786265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Yeast is added to bread to make it “rise”</a:t>
            </a:r>
          </a:p>
          <a:p>
            <a:pPr lvl="1"/>
            <a:r>
              <a:rPr lang="en-US" dirty="0"/>
              <a:t>Contacts warm water and feeds on sugars in the flour</a:t>
            </a:r>
          </a:p>
          <a:p>
            <a:pPr lvl="1"/>
            <a:r>
              <a:rPr lang="en-US" dirty="0"/>
              <a:t>Releases carbon dioxide at some rate</a:t>
            </a:r>
          </a:p>
          <a:p>
            <a:r>
              <a:rPr lang="en-US" dirty="0"/>
              <a:t>Bread dough rests for a period of time to allow this process to happen</a:t>
            </a:r>
          </a:p>
          <a:p>
            <a:endParaRPr lang="en-US" dirty="0"/>
          </a:p>
          <a:p>
            <a:r>
              <a:rPr lang="en-US" dirty="0"/>
              <a:t>Compare </a:t>
            </a:r>
            <a:r>
              <a:rPr lang="en-US" dirty="0">
                <a:solidFill>
                  <a:srgbClr val="FF0000"/>
                </a:solidFill>
              </a:rPr>
              <a:t>two different rise times</a:t>
            </a:r>
            <a:r>
              <a:rPr lang="en-US" dirty="0"/>
              <a:t> to see if there is a significant difference in dough height</a:t>
            </a:r>
          </a:p>
          <a:p>
            <a:pPr lvl="1"/>
            <a:r>
              <a:rPr lang="en-US" dirty="0"/>
              <a:t>35 and 45 minutes (quantitative or categorical?)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Large batch of dough partitioned into </a:t>
            </a:r>
            <a:r>
              <a:rPr lang="en-US" i="1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 loaf pans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 yeast and time to rise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571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57175" y="1719070"/>
                <a:ext cx="8886825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Have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1</a:t>
                </a:r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2</a:t>
                </a:r>
                <a:r>
                  <a:rPr lang="en-US" i="1" dirty="0"/>
                  <a:t> </a:t>
                </a:r>
                <a:r>
                  <a:rPr lang="en-US" dirty="0"/>
                  <a:t>loaf pans for 35 and 45 minutes</a:t>
                </a:r>
              </a:p>
              <a:p>
                <a:pPr lvl="1"/>
                <a:r>
                  <a:rPr lang="en-US" dirty="0"/>
                  <a:t>Conclude there are differences in rise time if the mean dough heights are different</a:t>
                </a:r>
              </a:p>
              <a:p>
                <a:r>
                  <a:rPr lang="en-US" dirty="0" smtClean="0"/>
                  <a:t>Write </a:t>
                </a:r>
                <a:r>
                  <a:rPr lang="en-US" dirty="0"/>
                  <a:t>cell-means model for this </a:t>
                </a:r>
                <a:r>
                  <a:rPr lang="en-US" dirty="0" smtClean="0"/>
                  <a:t>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Hypothesis test:</a:t>
                </a:r>
              </a:p>
              <a:p>
                <a:pPr lvl="1"/>
                <a:r>
                  <a:rPr lang="en-US" dirty="0"/>
                  <a:t>Assume opposite of what you want to show (</a:t>
                </a:r>
                <a:r>
                  <a:rPr lang="en-US" dirty="0">
                    <a:solidFill>
                      <a:srgbClr val="FF0000"/>
                    </a:solidFill>
                  </a:rPr>
                  <a:t>null hypothesis</a:t>
                </a:r>
                <a:r>
                  <a:rPr lang="en-US" dirty="0"/>
                  <a:t>)</a:t>
                </a:r>
              </a:p>
              <a:p>
                <a:pPr marL="36576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Choose </a:t>
                </a:r>
                <a:r>
                  <a:rPr lang="en-US" dirty="0">
                    <a:solidFill>
                      <a:srgbClr val="FF0000"/>
                    </a:solidFill>
                  </a:rPr>
                  <a:t>test statistic</a:t>
                </a:r>
                <a:r>
                  <a:rPr lang="en-US" dirty="0"/>
                  <a:t> whose </a:t>
                </a:r>
                <a:r>
                  <a:rPr lang="en-US" dirty="0">
                    <a:solidFill>
                      <a:srgbClr val="FF0000"/>
                    </a:solidFill>
                  </a:rPr>
                  <a:t>distribution changes</a:t>
                </a:r>
                <a:r>
                  <a:rPr lang="en-US" dirty="0"/>
                  <a:t> depending on whether the null or or alternative hypothesis is true</a:t>
                </a:r>
              </a:p>
              <a:p>
                <a:pPr lvl="1"/>
                <a:r>
                  <a:rPr lang="en-US" dirty="0"/>
                  <a:t>Statistic distribution is called </a:t>
                </a:r>
                <a:r>
                  <a:rPr lang="en-US" dirty="0">
                    <a:solidFill>
                      <a:srgbClr val="FF0000"/>
                    </a:solidFill>
                  </a:rPr>
                  <a:t>sampling distribution</a:t>
                </a:r>
              </a:p>
              <a:p>
                <a:pPr lvl="1"/>
                <a:r>
                  <a:rPr lang="en-US" dirty="0"/>
                  <a:t>If the observed test statistic is </a:t>
                </a:r>
                <a:r>
                  <a:rPr lang="en-US" dirty="0">
                    <a:solidFill>
                      <a:srgbClr val="FF0000"/>
                    </a:solidFill>
                  </a:rPr>
                  <a:t>unlikely to come from null distribution</a:t>
                </a:r>
                <a:r>
                  <a:rPr lang="en-US" dirty="0"/>
                  <a:t>, we reject the null </a:t>
                </a:r>
                <a:r>
                  <a:rPr lang="en-US" dirty="0" smtClean="0"/>
                  <a:t>hypothesis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5" y="1719070"/>
                <a:ext cx="8886825" cy="5138930"/>
              </a:xfrm>
              <a:blipFill rotWithShape="0">
                <a:blip r:embed="rId2"/>
                <a:stretch>
                  <a:fillRect l="-274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Sample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86859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Prefer to write null hypothesis in terms of </a:t>
                </a:r>
                <a:r>
                  <a:rPr lang="en-US" dirty="0">
                    <a:solidFill>
                      <a:srgbClr val="FF0000"/>
                    </a:solidFill>
                  </a:rPr>
                  <a:t>estimable functions</a:t>
                </a:r>
                <a:r>
                  <a:rPr lang="en-US" dirty="0"/>
                  <a:t> when we can</a:t>
                </a:r>
              </a:p>
              <a:p>
                <a:pPr lvl="1"/>
                <a:r>
                  <a:rPr lang="en-US" dirty="0"/>
                  <a:t>Can only test hypotheses that can be written this way</a:t>
                </a:r>
              </a:p>
              <a:p>
                <a:endParaRPr lang="en-US" dirty="0"/>
              </a:p>
              <a:p>
                <a:r>
                  <a:rPr lang="en-US" dirty="0"/>
                  <a:t>Need to know the null and alternative distributions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Always chance we falsely reject null (Type I error) but we can control this error rate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If we fail to reject the null </a:t>
                </a:r>
                <a:r>
                  <a:rPr lang="en-US" dirty="0">
                    <a:solidFill>
                      <a:srgbClr val="FF0000"/>
                    </a:solidFill>
                  </a:rPr>
                  <a:t>we cannot conclude the null hypothesis is true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 r="-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about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3193473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Unbiased estimator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Sampling distribution:</a:t>
                </a: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Basic idea: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/>
                  <a:t>“far” from 0 then we reject null,</a:t>
                </a:r>
              </a:p>
              <a:p>
                <a:endParaRPr lang="en-US" dirty="0"/>
              </a:p>
              <a:p>
                <a:r>
                  <a:rPr lang="en-US" dirty="0"/>
                  <a:t>What does it mean to be far?</a:t>
                </a:r>
              </a:p>
              <a:p>
                <a:pPr lvl="1"/>
                <a:r>
                  <a:rPr lang="en-US" dirty="0"/>
                  <a:t>Take into account </a:t>
                </a:r>
                <a:r>
                  <a:rPr lang="en-US" dirty="0">
                    <a:solidFill>
                      <a:srgbClr val="FF0000"/>
                    </a:solidFill>
                  </a:rPr>
                  <a:t>expected variability</a:t>
                </a:r>
              </a:p>
              <a:p>
                <a:pPr lvl="1"/>
                <a:r>
                  <a:rPr lang="en-US" dirty="0"/>
                  <a:t>Cutoff for unlikely values controls Type 1 error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Sample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E453969-D670-134A-A12F-EE717144F7DB}"/>
              </a:ext>
            </a:extLst>
          </p:cNvPr>
          <p:cNvSpPr/>
          <p:nvPr/>
        </p:nvSpPr>
        <p:spPr>
          <a:xfrm>
            <a:off x="4509370" y="2880986"/>
            <a:ext cx="3858016" cy="1114817"/>
          </a:xfrm>
          <a:prstGeom prst="rect">
            <a:avLst/>
          </a:prstGeom>
          <a:solidFill>
            <a:srgbClr val="FF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related test </a:t>
                </a:r>
                <a:r>
                  <a:rPr lang="en-US" dirty="0"/>
                  <a:t>statistic we could use is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we knew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then </a:t>
                </a:r>
                <a:r>
                  <a:rPr lang="en-US" i="1" dirty="0">
                    <a:solidFill>
                      <a:schemeClr val="tx1"/>
                    </a:solidFill>
                  </a:rPr>
                  <a:t>Z</a:t>
                </a:r>
                <a:r>
                  <a:rPr lang="en-US" dirty="0">
                    <a:solidFill>
                      <a:schemeClr val="tx1"/>
                    </a:solidFill>
                  </a:rPr>
                  <a:t> would be N(0, 1)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Call this </a:t>
                </a:r>
                <a:r>
                  <a:rPr lang="en-US" dirty="0">
                    <a:solidFill>
                      <a:srgbClr val="FF0000"/>
                    </a:solidFill>
                  </a:rPr>
                  <a:t>null distribution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Unlikely</a:t>
                </a:r>
                <a:r>
                  <a:rPr lang="en-US" dirty="0"/>
                  <a:t> for |</a:t>
                </a:r>
                <a:r>
                  <a:rPr lang="en-US" i="1" dirty="0"/>
                  <a:t>z|</a:t>
                </a:r>
                <a:r>
                  <a:rPr lang="en-US" dirty="0"/>
                  <a:t> &gt; 2 (absolute value of z)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Z</a:t>
                </a:r>
                <a:r>
                  <a:rPr lang="en-US" dirty="0"/>
                  <a:t> does not follow N(0,1) distribution</a:t>
                </a:r>
              </a:p>
              <a:p>
                <a:pPr lvl="1"/>
                <a:r>
                  <a:rPr lang="en-US" dirty="0"/>
                  <a:t>Call this </a:t>
                </a:r>
                <a:r>
                  <a:rPr lang="en-US" dirty="0">
                    <a:solidFill>
                      <a:srgbClr val="FF0000"/>
                    </a:solidFill>
                  </a:rPr>
                  <a:t>alternative distribution</a:t>
                </a:r>
              </a:p>
              <a:p>
                <a:pPr lvl="1"/>
                <a:r>
                  <a:rPr lang="en-US" b="0" dirty="0">
                    <a:solidFill>
                      <a:srgbClr val="FF0000"/>
                    </a:solidFill>
                  </a:rPr>
                  <a:t>More likely</a:t>
                </a:r>
                <a:r>
                  <a:rPr lang="en-US" b="0" dirty="0">
                    <a:solidFill>
                      <a:schemeClr val="tx1"/>
                    </a:solidFill>
                  </a:rPr>
                  <a:t> for |</a:t>
                </a:r>
                <a:r>
                  <a:rPr lang="en-US" b="0" i="1" dirty="0">
                    <a:solidFill>
                      <a:schemeClr val="tx1"/>
                    </a:solidFill>
                  </a:rPr>
                  <a:t>z| &gt; </a:t>
                </a:r>
                <a:r>
                  <a:rPr lang="en-US" b="0" dirty="0">
                    <a:solidFill>
                      <a:schemeClr val="tx1"/>
                    </a:solidFill>
                  </a:rPr>
                  <a:t>2</a:t>
                </a: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 rotWithShape="0">
                <a:blip r:embed="rId2"/>
                <a:stretch>
                  <a:fillRect l="-217" t="-830"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</a:p>
        </p:txBody>
      </p:sp>
    </p:spTree>
    <p:extLst>
      <p:ext uri="{BB962C8B-B14F-4D97-AF65-F5344CB8AC3E}">
        <p14:creationId xmlns:p14="http://schemas.microsoft.com/office/powerpoint/2010/main" val="13736049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Plot of null distribution</a:t>
            </a:r>
            <a:endParaRPr lang="en-US" b="0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Null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F82778-5F40-D64C-9512-D5239793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9" y="2231633"/>
            <a:ext cx="5139022" cy="32809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640A547-E838-424A-A0D1-99AD8CAE1A2B}"/>
              </a:ext>
            </a:extLst>
          </p:cNvPr>
          <p:cNvCxnSpPr>
            <a:cxnSpLocks/>
          </p:cNvCxnSpPr>
          <p:nvPr/>
        </p:nvCxnSpPr>
        <p:spPr>
          <a:xfrm>
            <a:off x="3581400" y="4288535"/>
            <a:ext cx="21844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54A75DF-B2ED-234A-915A-A4C84A304442}"/>
              </a:ext>
            </a:extLst>
          </p:cNvPr>
          <p:cNvSpPr txBox="1"/>
          <p:nvPr/>
        </p:nvSpPr>
        <p:spPr>
          <a:xfrm>
            <a:off x="1590705" y="5570661"/>
            <a:ext cx="6827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null true, then 95% chance observed Z is between -1.96 and 1.96</a:t>
            </a:r>
          </a:p>
          <a:p>
            <a:endParaRPr lang="en-US" dirty="0"/>
          </a:p>
          <a:p>
            <a:r>
              <a:rPr lang="en-US" dirty="0"/>
              <a:t>If observed Z is </a:t>
            </a:r>
            <a:r>
              <a:rPr lang="en-US" dirty="0">
                <a:solidFill>
                  <a:srgbClr val="FF0000"/>
                </a:solidFill>
              </a:rPr>
              <a:t>outside this range</a:t>
            </a:r>
            <a:r>
              <a:rPr lang="en-US" dirty="0"/>
              <a:t>, makes sense to </a:t>
            </a:r>
            <a:r>
              <a:rPr lang="en-US" dirty="0">
                <a:solidFill>
                  <a:srgbClr val="FF0000"/>
                </a:solidFill>
              </a:rPr>
              <a:t>reject null</a:t>
            </a:r>
          </a:p>
        </p:txBody>
      </p:sp>
    </p:spTree>
    <p:extLst>
      <p:ext uri="{BB962C8B-B14F-4D97-AF65-F5344CB8AC3E}">
        <p14:creationId xmlns:p14="http://schemas.microsoft.com/office/powerpoint/2010/main" val="2110772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Plot of null distribution</a:t>
            </a:r>
            <a:endParaRPr lang="en-US" b="0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Critical value Rejection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F82778-5F40-D64C-9512-D5239793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9" y="2231633"/>
            <a:ext cx="5139022" cy="32809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640A547-E838-424A-A0D1-99AD8CAE1A2B}"/>
              </a:ext>
            </a:extLst>
          </p:cNvPr>
          <p:cNvCxnSpPr>
            <a:cxnSpLocks/>
          </p:cNvCxnSpPr>
          <p:nvPr/>
        </p:nvCxnSpPr>
        <p:spPr>
          <a:xfrm>
            <a:off x="3581400" y="4288535"/>
            <a:ext cx="21844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554A75DF-B2ED-234A-915A-A4C84A304442}"/>
                  </a:ext>
                </a:extLst>
              </p:cNvPr>
              <p:cNvSpPr txBox="1"/>
              <p:nvPr/>
            </p:nvSpPr>
            <p:spPr>
              <a:xfrm>
                <a:off x="1590705" y="5570661"/>
                <a:ext cx="579152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Rejection rule: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&gt; 1.96 then reject null hypothesis</a:t>
                </a:r>
              </a:p>
              <a:p>
                <a:endParaRPr lang="en-US" dirty="0"/>
              </a:p>
              <a:p>
                <a:r>
                  <a:rPr lang="en-US" dirty="0"/>
                  <a:t>Call 1.96 the </a:t>
                </a:r>
                <a:r>
                  <a:rPr lang="en-US" dirty="0">
                    <a:solidFill>
                      <a:srgbClr val="FF0000"/>
                    </a:solidFill>
                  </a:rPr>
                  <a:t>critical value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4A75DF-B2ED-234A-915A-A4C84A304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5" y="5570661"/>
                <a:ext cx="5791522" cy="923330"/>
              </a:xfrm>
              <a:prstGeom prst="rect">
                <a:avLst/>
              </a:prstGeom>
              <a:blipFill>
                <a:blip r:embed="rId3"/>
                <a:stretch>
                  <a:fillRect l="-656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391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What if we could assign subject to be smoker?</a:t>
            </a:r>
          </a:p>
          <a:p>
            <a:pPr lvl="1"/>
            <a:r>
              <a:rPr lang="en-US" dirty="0"/>
              <a:t>Yeah…you can’t do that</a:t>
            </a:r>
          </a:p>
          <a:p>
            <a:pPr lvl="1"/>
            <a:r>
              <a:rPr lang="en-US" dirty="0"/>
              <a:t>Let’s just pretend we can for now</a:t>
            </a:r>
          </a:p>
          <a:p>
            <a:endParaRPr lang="en-US" dirty="0"/>
          </a:p>
          <a:p>
            <a:r>
              <a:rPr lang="en-US" dirty="0"/>
              <a:t>Best way to assign subjects?</a:t>
            </a:r>
          </a:p>
          <a:p>
            <a:pPr lvl="1"/>
            <a:r>
              <a:rPr lang="en-US" dirty="0"/>
              <a:t>Limit possibility proportion differences occur due to known or unknown external variables</a:t>
            </a:r>
          </a:p>
          <a:p>
            <a:pPr lvl="1"/>
            <a:endParaRPr lang="en-US" dirty="0"/>
          </a:p>
          <a:p>
            <a:r>
              <a:rPr lang="en-US" dirty="0"/>
              <a:t>How to guard against variables we don’t know about?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Smoking Cause Lung Cancer?</a:t>
            </a:r>
            <a:br>
              <a:rPr lang="en-US" dirty="0"/>
            </a:br>
            <a:r>
              <a:rPr lang="en-US" dirty="0"/>
              <a:t>Study Design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BFFCFCD-74EF-0447-9C79-ADE93E657135}"/>
              </a:ext>
            </a:extLst>
          </p:cNvPr>
          <p:cNvSpPr txBox="1"/>
          <p:nvPr/>
        </p:nvSpPr>
        <p:spPr>
          <a:xfrm>
            <a:off x="2558098" y="5486400"/>
            <a:ext cx="402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ASSIGMENT</a:t>
            </a:r>
          </a:p>
        </p:txBody>
      </p:sp>
    </p:spTree>
    <p:extLst>
      <p:ext uri="{BB962C8B-B14F-4D97-AF65-F5344CB8AC3E}">
        <p14:creationId xmlns:p14="http://schemas.microsoft.com/office/powerpoint/2010/main" val="27671651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1 error:</a:t>
            </a:r>
            <a:r>
              <a:rPr lang="en-US" dirty="0"/>
              <a:t> reject when null is true (false reject)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F82778-5F40-D64C-9512-D5239793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9" y="2231633"/>
            <a:ext cx="5139022" cy="32809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640A547-E838-424A-A0D1-99AD8CAE1A2B}"/>
              </a:ext>
            </a:extLst>
          </p:cNvPr>
          <p:cNvCxnSpPr>
            <a:cxnSpLocks/>
          </p:cNvCxnSpPr>
          <p:nvPr/>
        </p:nvCxnSpPr>
        <p:spPr>
          <a:xfrm>
            <a:off x="3581400" y="4288535"/>
            <a:ext cx="21844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7409F89B-AB75-414B-B42F-FFE2CD15D4E9}"/>
                  </a:ext>
                </a:extLst>
              </p:cNvPr>
              <p:cNvSpPr txBox="1"/>
              <p:nvPr/>
            </p:nvSpPr>
            <p:spPr>
              <a:xfrm>
                <a:off x="1339537" y="5629201"/>
                <a:ext cx="6490815" cy="49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𝑇𝑦𝑝𝑒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&gt;1.96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=0.05=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09F89B-AB75-414B-B42F-FFE2CD15D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37" y="5629201"/>
                <a:ext cx="6490815" cy="495457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B03C3894-4B54-FD4F-8CFF-16955C95FCC0}"/>
              </a:ext>
            </a:extLst>
          </p:cNvPr>
          <p:cNvSpPr/>
          <p:nvPr/>
        </p:nvSpPr>
        <p:spPr>
          <a:xfrm>
            <a:off x="2480733" y="4707467"/>
            <a:ext cx="1143000" cy="389466"/>
          </a:xfrm>
          <a:custGeom>
            <a:avLst/>
            <a:gdLst>
              <a:gd name="connsiteX0" fmla="*/ 1143000 w 1143000"/>
              <a:gd name="connsiteY0" fmla="*/ 330200 h 389466"/>
              <a:gd name="connsiteX1" fmla="*/ 1134534 w 1143000"/>
              <a:gd name="connsiteY1" fmla="*/ 0 h 389466"/>
              <a:gd name="connsiteX2" fmla="*/ 889000 w 1143000"/>
              <a:gd name="connsiteY2" fmla="*/ 245533 h 389466"/>
              <a:gd name="connsiteX3" fmla="*/ 660400 w 1143000"/>
              <a:gd name="connsiteY3" fmla="*/ 330200 h 389466"/>
              <a:gd name="connsiteX4" fmla="*/ 220134 w 1143000"/>
              <a:gd name="connsiteY4" fmla="*/ 389466 h 389466"/>
              <a:gd name="connsiteX5" fmla="*/ 0 w 1143000"/>
              <a:gd name="connsiteY5" fmla="*/ 372533 h 389466"/>
              <a:gd name="connsiteX6" fmla="*/ 1143000 w 1143000"/>
              <a:gd name="connsiteY6" fmla="*/ 330200 h 38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" h="389466">
                <a:moveTo>
                  <a:pt x="1143000" y="330200"/>
                </a:moveTo>
                <a:lnTo>
                  <a:pt x="1134534" y="0"/>
                </a:lnTo>
                <a:lnTo>
                  <a:pt x="889000" y="245533"/>
                </a:lnTo>
                <a:lnTo>
                  <a:pt x="660400" y="330200"/>
                </a:lnTo>
                <a:lnTo>
                  <a:pt x="220134" y="389466"/>
                </a:lnTo>
                <a:lnTo>
                  <a:pt x="0" y="372533"/>
                </a:lnTo>
                <a:lnTo>
                  <a:pt x="1143000" y="3302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29B8125F-912B-F144-AD98-E5E515F7C0E3}"/>
              </a:ext>
            </a:extLst>
          </p:cNvPr>
          <p:cNvSpPr/>
          <p:nvPr/>
        </p:nvSpPr>
        <p:spPr>
          <a:xfrm>
            <a:off x="5740400" y="4690533"/>
            <a:ext cx="1100667" cy="406400"/>
          </a:xfrm>
          <a:custGeom>
            <a:avLst/>
            <a:gdLst>
              <a:gd name="connsiteX0" fmla="*/ 0 w 1100667"/>
              <a:gd name="connsiteY0" fmla="*/ 0 h 406400"/>
              <a:gd name="connsiteX1" fmla="*/ 0 w 1100667"/>
              <a:gd name="connsiteY1" fmla="*/ 321734 h 406400"/>
              <a:gd name="connsiteX2" fmla="*/ 0 w 1100667"/>
              <a:gd name="connsiteY2" fmla="*/ 381000 h 406400"/>
              <a:gd name="connsiteX3" fmla="*/ 1100667 w 1100667"/>
              <a:gd name="connsiteY3" fmla="*/ 406400 h 406400"/>
              <a:gd name="connsiteX4" fmla="*/ 575733 w 1100667"/>
              <a:gd name="connsiteY4" fmla="*/ 355600 h 406400"/>
              <a:gd name="connsiteX5" fmla="*/ 228600 w 1100667"/>
              <a:gd name="connsiteY5" fmla="*/ 245534 h 406400"/>
              <a:gd name="connsiteX6" fmla="*/ 0 w 1100667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0667" h="406400">
                <a:moveTo>
                  <a:pt x="0" y="0"/>
                </a:moveTo>
                <a:lnTo>
                  <a:pt x="0" y="321734"/>
                </a:lnTo>
                <a:lnTo>
                  <a:pt x="0" y="381000"/>
                </a:lnTo>
                <a:lnTo>
                  <a:pt x="1100667" y="406400"/>
                </a:lnTo>
                <a:lnTo>
                  <a:pt x="575733" y="355600"/>
                </a:lnTo>
                <a:lnTo>
                  <a:pt x="228600" y="2455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7FB4BC93-7768-8540-86F9-595A6423B260}"/>
                  </a:ext>
                </a:extLst>
              </p:cNvPr>
              <p:cNvSpPr txBox="1"/>
              <p:nvPr/>
            </p:nvSpPr>
            <p:spPr>
              <a:xfrm>
                <a:off x="2419246" y="6317487"/>
                <a:ext cx="2152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B4BC93-7768-8540-86F9-595A6423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246" y="6317487"/>
                <a:ext cx="2152384" cy="369332"/>
              </a:xfrm>
              <a:prstGeom prst="rect">
                <a:avLst/>
              </a:prstGeom>
              <a:blipFill>
                <a:blip r:embed="rId4"/>
                <a:stretch>
                  <a:fillRect l="-2353" t="-6667" r="-176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98D2239-614A-FA40-8974-103CED9CEAB7}"/>
              </a:ext>
            </a:extLst>
          </p:cNvPr>
          <p:cNvCxnSpPr/>
          <p:nvPr/>
        </p:nvCxnSpPr>
        <p:spPr>
          <a:xfrm flipV="1">
            <a:off x="3698697" y="6025181"/>
            <a:ext cx="595901" cy="2814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0178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An alternative rejection rule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P-value Rejection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F82778-5F40-D64C-9512-D5239793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9" y="2231633"/>
            <a:ext cx="5139022" cy="3280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8A874A-5ACA-0541-8A66-D51B552D53C9}"/>
              </a:ext>
            </a:extLst>
          </p:cNvPr>
          <p:cNvSpPr txBox="1"/>
          <p:nvPr/>
        </p:nvSpPr>
        <p:spPr>
          <a:xfrm>
            <a:off x="530245" y="5606729"/>
            <a:ext cx="6831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</a:t>
            </a:r>
            <a:r>
              <a:rPr lang="en-US" dirty="0">
                <a:solidFill>
                  <a:srgbClr val="FF0000"/>
                </a:solidFill>
              </a:rPr>
              <a:t>probability of observed statistic (z) or more extreme value</a:t>
            </a:r>
          </a:p>
          <a:p>
            <a:r>
              <a:rPr lang="en-US" dirty="0"/>
              <a:t>assuming the null is true</a:t>
            </a:r>
          </a:p>
        </p:txBody>
      </p:sp>
    </p:spTree>
    <p:extLst>
      <p:ext uri="{BB962C8B-B14F-4D97-AF65-F5344CB8AC3E}">
        <p14:creationId xmlns:p14="http://schemas.microsoft.com/office/powerpoint/2010/main" val="14535611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An alternative rejection rule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P-value Rejection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F82778-5F40-D64C-9512-D5239793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9" y="2231633"/>
            <a:ext cx="5139022" cy="3280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958A874A-5ACA-0541-8A66-D51B552D53C9}"/>
                  </a:ext>
                </a:extLst>
              </p:cNvPr>
              <p:cNvSpPr txBox="1"/>
              <p:nvPr/>
            </p:nvSpPr>
            <p:spPr>
              <a:xfrm>
                <a:off x="2522338" y="5610831"/>
                <a:ext cx="4141903" cy="49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 ×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8A874A-5ACA-0541-8A66-D51B552D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338" y="5610831"/>
                <a:ext cx="4141903" cy="495457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CACC2319-AD0A-D14B-9997-C4C5A119BF89}"/>
                  </a:ext>
                </a:extLst>
              </p:cNvPr>
              <p:cNvSpPr txBox="1"/>
              <p:nvPr/>
            </p:nvSpPr>
            <p:spPr>
              <a:xfrm>
                <a:off x="2836333" y="6204501"/>
                <a:ext cx="3815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Reject null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CC2319-AD0A-D14B-9997-C4C5A119B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33" y="6204501"/>
                <a:ext cx="3815468" cy="461665"/>
              </a:xfrm>
              <a:prstGeom prst="rect">
                <a:avLst/>
              </a:prstGeom>
              <a:blipFill>
                <a:blip r:embed="rId4"/>
                <a:stretch>
                  <a:fillRect l="-1987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30A80EB-44E9-984D-AF93-453DC8488B83}"/>
              </a:ext>
            </a:extLst>
          </p:cNvPr>
          <p:cNvCxnSpPr>
            <a:cxnSpLocks/>
          </p:cNvCxnSpPr>
          <p:nvPr/>
        </p:nvCxnSpPr>
        <p:spPr>
          <a:xfrm>
            <a:off x="5951399" y="4884420"/>
            <a:ext cx="0" cy="18226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xmlns="" id="{E50A8133-0BBC-D748-9A85-5DD6FEAC9FDB}"/>
              </a:ext>
            </a:extLst>
          </p:cNvPr>
          <p:cNvSpPr/>
          <p:nvPr/>
        </p:nvSpPr>
        <p:spPr>
          <a:xfrm>
            <a:off x="5951220" y="4892040"/>
            <a:ext cx="929640" cy="190500"/>
          </a:xfrm>
          <a:custGeom>
            <a:avLst/>
            <a:gdLst>
              <a:gd name="connsiteX0" fmla="*/ 0 w 929640"/>
              <a:gd name="connsiteY0" fmla="*/ 0 h 190500"/>
              <a:gd name="connsiteX1" fmla="*/ 266700 w 929640"/>
              <a:gd name="connsiteY1" fmla="*/ 152400 h 190500"/>
              <a:gd name="connsiteX2" fmla="*/ 624840 w 929640"/>
              <a:gd name="connsiteY2" fmla="*/ 190500 h 190500"/>
              <a:gd name="connsiteX3" fmla="*/ 929640 w 929640"/>
              <a:gd name="connsiteY3" fmla="*/ 190500 h 190500"/>
              <a:gd name="connsiteX4" fmla="*/ 15240 w 929640"/>
              <a:gd name="connsiteY4" fmla="*/ 182880 h 190500"/>
              <a:gd name="connsiteX5" fmla="*/ 0 w 929640"/>
              <a:gd name="connsiteY5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640" h="190500">
                <a:moveTo>
                  <a:pt x="0" y="0"/>
                </a:moveTo>
                <a:lnTo>
                  <a:pt x="266700" y="152400"/>
                </a:lnTo>
                <a:lnTo>
                  <a:pt x="624840" y="190500"/>
                </a:lnTo>
                <a:lnTo>
                  <a:pt x="929640" y="190500"/>
                </a:lnTo>
                <a:lnTo>
                  <a:pt x="15240" y="182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B5F1180-9231-7E4D-93C4-0EAC173A73ED}"/>
              </a:ext>
            </a:extLst>
          </p:cNvPr>
          <p:cNvCxnSpPr>
            <a:cxnSpLocks/>
          </p:cNvCxnSpPr>
          <p:nvPr/>
        </p:nvCxnSpPr>
        <p:spPr>
          <a:xfrm>
            <a:off x="5738039" y="4663440"/>
            <a:ext cx="0" cy="41910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75D6E868-D0E2-B147-8397-9082FB740108}"/>
                  </a:ext>
                </a:extLst>
              </p:cNvPr>
              <p:cNvSpPr txBox="1"/>
              <p:nvPr/>
            </p:nvSpPr>
            <p:spPr>
              <a:xfrm>
                <a:off x="4180646" y="4478774"/>
                <a:ext cx="1472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Critical Value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6E868-D0E2-B147-8397-9082FB740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46" y="4478774"/>
                <a:ext cx="1472006" cy="646331"/>
              </a:xfrm>
              <a:prstGeom prst="rect">
                <a:avLst/>
              </a:prstGeom>
              <a:blipFill>
                <a:blip r:embed="rId5"/>
                <a:stretch>
                  <a:fillRect l="-4310" t="-3846" r="-258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8390A47-53E0-0448-AF2C-546C8C9FF9E8}"/>
              </a:ext>
            </a:extLst>
          </p:cNvPr>
          <p:cNvCxnSpPr/>
          <p:nvPr/>
        </p:nvCxnSpPr>
        <p:spPr>
          <a:xfrm>
            <a:off x="5440680" y="4872990"/>
            <a:ext cx="297359" cy="102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0BFCA2B-424D-A14F-BB29-4C009D6082E4}"/>
              </a:ext>
            </a:extLst>
          </p:cNvPr>
          <p:cNvSpPr txBox="1"/>
          <p:nvPr/>
        </p:nvSpPr>
        <p:spPr>
          <a:xfrm>
            <a:off x="6028003" y="420922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|z|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C81D4EB0-51C6-3942-8644-70497437CD78}"/>
              </a:ext>
            </a:extLst>
          </p:cNvPr>
          <p:cNvCxnSpPr>
            <a:cxnSpLocks/>
          </p:cNvCxnSpPr>
          <p:nvPr/>
        </p:nvCxnSpPr>
        <p:spPr>
          <a:xfrm flipH="1">
            <a:off x="5920845" y="4540111"/>
            <a:ext cx="243735" cy="384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135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Power:</a:t>
                </a:r>
                <a:r>
                  <a:rPr lang="en-US" dirty="0"/>
                  <a:t> probability of rejecting </a:t>
                </a:r>
                <a:r>
                  <a:rPr lang="en-US" dirty="0">
                    <a:solidFill>
                      <a:srgbClr val="FF0000"/>
                    </a:solidFill>
                  </a:rPr>
                  <a:t>assuming fixed alternative hypothesis is true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For given data set, power depends on: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Alternative hypothesis (</a:t>
                </a:r>
                <a:r>
                  <a:rPr lang="en-US" dirty="0">
                    <a:solidFill>
                      <a:srgbClr val="FF0000"/>
                    </a:solidFill>
                  </a:rPr>
                  <a:t>specific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Critical level for desired significance level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Sample sizes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Use power to determine ”optimal” relative sample sizes after </a:t>
                </a:r>
                <a:r>
                  <a:rPr lang="en-US" dirty="0"/>
                  <a:t>fixing alternative, critical value,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3720195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alternative distribution of </a:t>
                </a:r>
                <a:r>
                  <a:rPr lang="en-US" i="1" dirty="0"/>
                  <a:t>Z</a:t>
                </a:r>
                <a:r>
                  <a:rPr lang="en-US" dirty="0"/>
                  <a:t> is  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The larger this mean is, the more likely we observe “extreme” values</a:t>
                </a: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1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Power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B18FF73-DE04-F942-9A99-DC054F3DD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941099"/>
            <a:ext cx="4374484" cy="279046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59BF58D7-2401-D242-AB08-3AB63007526B}"/>
              </a:ext>
            </a:extLst>
          </p:cNvPr>
          <p:cNvSpPr/>
          <p:nvPr/>
        </p:nvSpPr>
        <p:spPr>
          <a:xfrm>
            <a:off x="3535176" y="5957139"/>
            <a:ext cx="1022732" cy="406400"/>
          </a:xfrm>
          <a:custGeom>
            <a:avLst/>
            <a:gdLst>
              <a:gd name="connsiteX0" fmla="*/ 0 w 1100667"/>
              <a:gd name="connsiteY0" fmla="*/ 0 h 406400"/>
              <a:gd name="connsiteX1" fmla="*/ 0 w 1100667"/>
              <a:gd name="connsiteY1" fmla="*/ 321734 h 406400"/>
              <a:gd name="connsiteX2" fmla="*/ 0 w 1100667"/>
              <a:gd name="connsiteY2" fmla="*/ 381000 h 406400"/>
              <a:gd name="connsiteX3" fmla="*/ 1100667 w 1100667"/>
              <a:gd name="connsiteY3" fmla="*/ 406400 h 406400"/>
              <a:gd name="connsiteX4" fmla="*/ 575733 w 1100667"/>
              <a:gd name="connsiteY4" fmla="*/ 355600 h 406400"/>
              <a:gd name="connsiteX5" fmla="*/ 228600 w 1100667"/>
              <a:gd name="connsiteY5" fmla="*/ 245534 h 406400"/>
              <a:gd name="connsiteX6" fmla="*/ 0 w 1100667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0667" h="406400">
                <a:moveTo>
                  <a:pt x="0" y="0"/>
                </a:moveTo>
                <a:lnTo>
                  <a:pt x="0" y="321734"/>
                </a:lnTo>
                <a:lnTo>
                  <a:pt x="0" y="381000"/>
                </a:lnTo>
                <a:lnTo>
                  <a:pt x="1100667" y="406400"/>
                </a:lnTo>
                <a:lnTo>
                  <a:pt x="575733" y="355600"/>
                </a:lnTo>
                <a:lnTo>
                  <a:pt x="228600" y="2455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A1E692A-CAB7-8A49-89E5-C4DEBDC865A7}"/>
                  </a:ext>
                </a:extLst>
              </p:cNvPr>
              <p:cNvSpPr/>
              <p:nvPr/>
            </p:nvSpPr>
            <p:spPr>
              <a:xfrm>
                <a:off x="4902200" y="3941099"/>
                <a:ext cx="3252935" cy="394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&gt;1.96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=0.05=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1E692A-CAB7-8A49-89E5-C4DEBDC86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00" y="3941099"/>
                <a:ext cx="3252935" cy="394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>
            <a:extLst>
              <a:ext uri="{FF2B5EF4-FFF2-40B4-BE49-F238E27FC236}">
                <a16:creationId xmlns:a16="http://schemas.microsoft.com/office/drawing/2014/main" xmlns="" id="{2AE25740-A970-CF4F-AAB1-128DD3E37B4E}"/>
              </a:ext>
            </a:extLst>
          </p:cNvPr>
          <p:cNvSpPr/>
          <p:nvPr/>
        </p:nvSpPr>
        <p:spPr>
          <a:xfrm>
            <a:off x="797630" y="5974073"/>
            <a:ext cx="1017078" cy="389466"/>
          </a:xfrm>
          <a:custGeom>
            <a:avLst/>
            <a:gdLst>
              <a:gd name="connsiteX0" fmla="*/ 1143000 w 1143000"/>
              <a:gd name="connsiteY0" fmla="*/ 330200 h 389466"/>
              <a:gd name="connsiteX1" fmla="*/ 1134534 w 1143000"/>
              <a:gd name="connsiteY1" fmla="*/ 0 h 389466"/>
              <a:gd name="connsiteX2" fmla="*/ 889000 w 1143000"/>
              <a:gd name="connsiteY2" fmla="*/ 245533 h 389466"/>
              <a:gd name="connsiteX3" fmla="*/ 660400 w 1143000"/>
              <a:gd name="connsiteY3" fmla="*/ 330200 h 389466"/>
              <a:gd name="connsiteX4" fmla="*/ 220134 w 1143000"/>
              <a:gd name="connsiteY4" fmla="*/ 389466 h 389466"/>
              <a:gd name="connsiteX5" fmla="*/ 0 w 1143000"/>
              <a:gd name="connsiteY5" fmla="*/ 372533 h 389466"/>
              <a:gd name="connsiteX6" fmla="*/ 1143000 w 1143000"/>
              <a:gd name="connsiteY6" fmla="*/ 330200 h 38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" h="389466">
                <a:moveTo>
                  <a:pt x="1143000" y="330200"/>
                </a:moveTo>
                <a:lnTo>
                  <a:pt x="1134534" y="0"/>
                </a:lnTo>
                <a:lnTo>
                  <a:pt x="889000" y="245533"/>
                </a:lnTo>
                <a:lnTo>
                  <a:pt x="660400" y="330200"/>
                </a:lnTo>
                <a:lnTo>
                  <a:pt x="220134" y="389466"/>
                </a:lnTo>
                <a:lnTo>
                  <a:pt x="0" y="372533"/>
                </a:lnTo>
                <a:lnTo>
                  <a:pt x="1143000" y="3302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C3344A9-4738-544A-9745-EE2EF0802022}"/>
                  </a:ext>
                </a:extLst>
              </p:cNvPr>
              <p:cNvSpPr txBox="1"/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 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3344A9-4738-544A-9745-EE2EF0802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EF642222-6080-B847-BA21-4501D7C4BB93}"/>
              </a:ext>
            </a:extLst>
          </p:cNvPr>
          <p:cNvCxnSpPr/>
          <p:nvPr/>
        </p:nvCxnSpPr>
        <p:spPr>
          <a:xfrm flipH="1">
            <a:off x="3733800" y="4817533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8AE42BD-AAAC-C74A-8DB3-2EF908FAA9C0}"/>
              </a:ext>
            </a:extLst>
          </p:cNvPr>
          <p:cNvSpPr/>
          <p:nvPr/>
        </p:nvSpPr>
        <p:spPr>
          <a:xfrm>
            <a:off x="4131733" y="2125133"/>
            <a:ext cx="1278467" cy="1016000"/>
          </a:xfrm>
          <a:prstGeom prst="rect">
            <a:avLst/>
          </a:prstGeom>
          <a:solidFill>
            <a:schemeClr val="accent1">
              <a:alpha val="13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D2C6ABA-DAF9-3145-AFD0-45262DF90AA2}"/>
              </a:ext>
            </a:extLst>
          </p:cNvPr>
          <p:cNvSpPr txBox="1"/>
          <p:nvPr/>
        </p:nvSpPr>
        <p:spPr>
          <a:xfrm>
            <a:off x="6349180" y="2210207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Noncentrality</a:t>
            </a:r>
            <a:endParaRPr lang="en-US" dirty="0"/>
          </a:p>
          <a:p>
            <a:r>
              <a:rPr lang="en-US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50185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true distribution of </a:t>
                </a:r>
                <a:r>
                  <a:rPr lang="en-US" i="1" dirty="0"/>
                  <a:t>Z</a:t>
                </a:r>
                <a:r>
                  <a:rPr lang="en-US" dirty="0"/>
                  <a:t> is  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The larger this mean is, the more likely we observe “extreme” values</a:t>
                </a: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Power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B18FF73-DE04-F942-9A99-DC054F3DD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941099"/>
            <a:ext cx="4374484" cy="2790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A1E692A-CAB7-8A49-89E5-C4DEBDC865A7}"/>
                  </a:ext>
                </a:extLst>
              </p:cNvPr>
              <p:cNvSpPr/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&gt;1.96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0.2395&gt;0.05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1E692A-CAB7-8A49-89E5-C4DEBDC86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C3344A9-4738-544A-9745-EE2EF0802022}"/>
                  </a:ext>
                </a:extLst>
              </p:cNvPr>
              <p:cNvSpPr txBox="1"/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 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3344A9-4738-544A-9745-EE2EF0802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EF642222-6080-B847-BA21-4501D7C4BB93}"/>
              </a:ext>
            </a:extLst>
          </p:cNvPr>
          <p:cNvCxnSpPr/>
          <p:nvPr/>
        </p:nvCxnSpPr>
        <p:spPr>
          <a:xfrm flipH="1">
            <a:off x="3733800" y="4817533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4071C0A3-FF84-F348-9B79-DE3EA4EC946D}"/>
              </a:ext>
            </a:extLst>
          </p:cNvPr>
          <p:cNvSpPr/>
          <p:nvPr/>
        </p:nvSpPr>
        <p:spPr>
          <a:xfrm>
            <a:off x="3529208" y="4453467"/>
            <a:ext cx="1363134" cy="1931469"/>
          </a:xfrm>
          <a:custGeom>
            <a:avLst/>
            <a:gdLst>
              <a:gd name="connsiteX0" fmla="*/ 0 w 1363134"/>
              <a:gd name="connsiteY0" fmla="*/ 1811866 h 1811866"/>
              <a:gd name="connsiteX1" fmla="*/ 0 w 1363134"/>
              <a:gd name="connsiteY1" fmla="*/ 0 h 1811866"/>
              <a:gd name="connsiteX2" fmla="*/ 474134 w 1363134"/>
              <a:gd name="connsiteY2" fmla="*/ 1227666 h 1811866"/>
              <a:gd name="connsiteX3" fmla="*/ 778934 w 1363134"/>
              <a:gd name="connsiteY3" fmla="*/ 1642533 h 1811866"/>
              <a:gd name="connsiteX4" fmla="*/ 1185334 w 1363134"/>
              <a:gd name="connsiteY4" fmla="*/ 1794933 h 1811866"/>
              <a:gd name="connsiteX5" fmla="*/ 1363134 w 1363134"/>
              <a:gd name="connsiteY5" fmla="*/ 1811866 h 1811866"/>
              <a:gd name="connsiteX6" fmla="*/ 0 w 1363134"/>
              <a:gd name="connsiteY6" fmla="*/ 1811866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3134" h="1811866">
                <a:moveTo>
                  <a:pt x="0" y="1811866"/>
                </a:moveTo>
                <a:lnTo>
                  <a:pt x="0" y="0"/>
                </a:lnTo>
                <a:lnTo>
                  <a:pt x="474134" y="1227666"/>
                </a:lnTo>
                <a:lnTo>
                  <a:pt x="778934" y="1642533"/>
                </a:lnTo>
                <a:lnTo>
                  <a:pt x="1185334" y="1794933"/>
                </a:lnTo>
                <a:lnTo>
                  <a:pt x="1363134" y="1811866"/>
                </a:lnTo>
                <a:lnTo>
                  <a:pt x="0" y="181186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xmlns="" id="{B7B85B50-9344-9148-8419-7B7493D968AE}"/>
              </a:ext>
            </a:extLst>
          </p:cNvPr>
          <p:cNvSpPr/>
          <p:nvPr/>
        </p:nvSpPr>
        <p:spPr>
          <a:xfrm>
            <a:off x="736600" y="6359535"/>
            <a:ext cx="1075267" cy="45719"/>
          </a:xfrm>
          <a:custGeom>
            <a:avLst/>
            <a:gdLst>
              <a:gd name="connsiteX0" fmla="*/ 1143000 w 1143000"/>
              <a:gd name="connsiteY0" fmla="*/ 0 h 25400"/>
              <a:gd name="connsiteX1" fmla="*/ 778933 w 1143000"/>
              <a:gd name="connsiteY1" fmla="*/ 25400 h 25400"/>
              <a:gd name="connsiteX2" fmla="*/ 0 w 1143000"/>
              <a:gd name="connsiteY2" fmla="*/ 25400 h 25400"/>
              <a:gd name="connsiteX3" fmla="*/ 1143000 w 1143000"/>
              <a:gd name="connsiteY3" fmla="*/ 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25400">
                <a:moveTo>
                  <a:pt x="1143000" y="0"/>
                </a:moveTo>
                <a:lnTo>
                  <a:pt x="778933" y="25400"/>
                </a:lnTo>
                <a:lnTo>
                  <a:pt x="0" y="25400"/>
                </a:lnTo>
                <a:lnTo>
                  <a:pt x="11430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EDBC9B52-8118-E947-8979-B9E1901342D9}"/>
                  </a:ext>
                </a:extLst>
              </p:cNvPr>
              <p:cNvSpPr txBox="1"/>
              <p:nvPr/>
            </p:nvSpPr>
            <p:spPr>
              <a:xfrm>
                <a:off x="6061753" y="4268801"/>
                <a:ext cx="2152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BC9B52-8118-E947-8979-B9E190134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753" y="4268801"/>
                <a:ext cx="2152384" cy="369332"/>
              </a:xfrm>
              <a:prstGeom prst="rect">
                <a:avLst/>
              </a:prstGeom>
              <a:blipFill>
                <a:blip r:embed="rId6"/>
                <a:stretch>
                  <a:fillRect l="-2353" t="-6667" r="-17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860A5305-3652-4C4A-B3A0-28E2D11F372D}"/>
              </a:ext>
            </a:extLst>
          </p:cNvPr>
          <p:cNvCxnSpPr>
            <a:cxnSpLocks/>
          </p:cNvCxnSpPr>
          <p:nvPr/>
        </p:nvCxnSpPr>
        <p:spPr>
          <a:xfrm flipH="1" flipV="1">
            <a:off x="5319809" y="4327026"/>
            <a:ext cx="741944" cy="1389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896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true distribution of </a:t>
                </a:r>
                <a:r>
                  <a:rPr lang="en-US" i="1" dirty="0"/>
                  <a:t>Z</a:t>
                </a:r>
                <a:r>
                  <a:rPr lang="en-US" dirty="0"/>
                  <a:t> is  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The larger this mean is, the more likely we observe “extreme” values</a:t>
                </a: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A1E692A-CAB7-8A49-89E5-C4DEBDC865A7}"/>
                  </a:ext>
                </a:extLst>
              </p:cNvPr>
              <p:cNvSpPr/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&gt;1.96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0.1552&gt;0.05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1E692A-CAB7-8A49-89E5-C4DEBDC86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C3344A9-4738-544A-9745-EE2EF0802022}"/>
                  </a:ext>
                </a:extLst>
              </p:cNvPr>
              <p:cNvSpPr txBox="1"/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  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=0.9375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3344A9-4738-544A-9745-EE2EF0802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35B568-0CCC-4D47-B8DE-8A00642E5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941098"/>
            <a:ext cx="4428068" cy="278079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C4B8018-73A1-A245-BF86-140DA3225A33}"/>
              </a:ext>
            </a:extLst>
          </p:cNvPr>
          <p:cNvCxnSpPr>
            <a:cxnSpLocks/>
          </p:cNvCxnSpPr>
          <p:nvPr/>
        </p:nvCxnSpPr>
        <p:spPr>
          <a:xfrm flipH="1">
            <a:off x="3589867" y="4817533"/>
            <a:ext cx="14393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xmlns="" id="{945C6740-8314-784C-904A-21404DAC1ABB}"/>
              </a:ext>
            </a:extLst>
          </p:cNvPr>
          <p:cNvSpPr/>
          <p:nvPr/>
        </p:nvSpPr>
        <p:spPr>
          <a:xfrm>
            <a:off x="3529208" y="4817533"/>
            <a:ext cx="1363134" cy="1567403"/>
          </a:xfrm>
          <a:custGeom>
            <a:avLst/>
            <a:gdLst>
              <a:gd name="connsiteX0" fmla="*/ 0 w 1363134"/>
              <a:gd name="connsiteY0" fmla="*/ 1811866 h 1811866"/>
              <a:gd name="connsiteX1" fmla="*/ 0 w 1363134"/>
              <a:gd name="connsiteY1" fmla="*/ 0 h 1811866"/>
              <a:gd name="connsiteX2" fmla="*/ 474134 w 1363134"/>
              <a:gd name="connsiteY2" fmla="*/ 1227666 h 1811866"/>
              <a:gd name="connsiteX3" fmla="*/ 778934 w 1363134"/>
              <a:gd name="connsiteY3" fmla="*/ 1642533 h 1811866"/>
              <a:gd name="connsiteX4" fmla="*/ 1185334 w 1363134"/>
              <a:gd name="connsiteY4" fmla="*/ 1794933 h 1811866"/>
              <a:gd name="connsiteX5" fmla="*/ 1363134 w 1363134"/>
              <a:gd name="connsiteY5" fmla="*/ 1811866 h 1811866"/>
              <a:gd name="connsiteX6" fmla="*/ 0 w 1363134"/>
              <a:gd name="connsiteY6" fmla="*/ 1811866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3134" h="1811866">
                <a:moveTo>
                  <a:pt x="0" y="1811866"/>
                </a:moveTo>
                <a:lnTo>
                  <a:pt x="0" y="0"/>
                </a:lnTo>
                <a:lnTo>
                  <a:pt x="474134" y="1227666"/>
                </a:lnTo>
                <a:lnTo>
                  <a:pt x="778934" y="1642533"/>
                </a:lnTo>
                <a:lnTo>
                  <a:pt x="1185334" y="1794933"/>
                </a:lnTo>
                <a:lnTo>
                  <a:pt x="1363134" y="1811866"/>
                </a:lnTo>
                <a:lnTo>
                  <a:pt x="0" y="181186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DB3373EF-9189-5243-8C10-903F23F2B23F}"/>
              </a:ext>
            </a:extLst>
          </p:cNvPr>
          <p:cNvSpPr/>
          <p:nvPr/>
        </p:nvSpPr>
        <p:spPr>
          <a:xfrm>
            <a:off x="736600" y="6324601"/>
            <a:ext cx="1075267" cy="80654"/>
          </a:xfrm>
          <a:custGeom>
            <a:avLst/>
            <a:gdLst>
              <a:gd name="connsiteX0" fmla="*/ 1143000 w 1143000"/>
              <a:gd name="connsiteY0" fmla="*/ 0 h 25400"/>
              <a:gd name="connsiteX1" fmla="*/ 778933 w 1143000"/>
              <a:gd name="connsiteY1" fmla="*/ 25400 h 25400"/>
              <a:gd name="connsiteX2" fmla="*/ 0 w 1143000"/>
              <a:gd name="connsiteY2" fmla="*/ 25400 h 25400"/>
              <a:gd name="connsiteX3" fmla="*/ 1143000 w 1143000"/>
              <a:gd name="connsiteY3" fmla="*/ 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25400">
                <a:moveTo>
                  <a:pt x="1143000" y="0"/>
                </a:moveTo>
                <a:lnTo>
                  <a:pt x="778933" y="25400"/>
                </a:lnTo>
                <a:lnTo>
                  <a:pt x="0" y="25400"/>
                </a:lnTo>
                <a:lnTo>
                  <a:pt x="11430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278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true distribution of </a:t>
                </a:r>
                <a:r>
                  <a:rPr lang="en-US" i="1" dirty="0"/>
                  <a:t>Z</a:t>
                </a:r>
                <a:r>
                  <a:rPr lang="en-US" dirty="0"/>
                  <a:t> is  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The larger this mean is, the more likely we observe “extreme” values</a:t>
                </a: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A1E692A-CAB7-8A49-89E5-C4DEBDC865A7}"/>
                  </a:ext>
                </a:extLst>
              </p:cNvPr>
              <p:cNvSpPr/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&gt;1.96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0.0518&gt;0.05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1E692A-CAB7-8A49-89E5-C4DEBDC86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C3344A9-4738-544A-9745-EE2EF0802022}"/>
                  </a:ext>
                </a:extLst>
              </p:cNvPr>
              <p:cNvSpPr txBox="1"/>
              <p:nvPr/>
            </p:nvSpPr>
            <p:spPr>
              <a:xfrm>
                <a:off x="5050341" y="4644588"/>
                <a:ext cx="2926699" cy="1740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 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3344A9-4738-544A-9745-EE2EF0802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341" y="4644588"/>
                <a:ext cx="2926699" cy="1740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0BD88C-9E7D-9D4D-A713-B8B553425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9" y="4000366"/>
            <a:ext cx="4241800" cy="271070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C18AA54-976F-6C4C-82F0-C27349B04C61}"/>
              </a:ext>
            </a:extLst>
          </p:cNvPr>
          <p:cNvCxnSpPr/>
          <p:nvPr/>
        </p:nvCxnSpPr>
        <p:spPr>
          <a:xfrm flipH="1">
            <a:off x="3733800" y="4817533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xmlns="" id="{B0A90298-1822-054A-A18A-B2A2BF298848}"/>
              </a:ext>
            </a:extLst>
          </p:cNvPr>
          <p:cNvSpPr/>
          <p:nvPr/>
        </p:nvSpPr>
        <p:spPr>
          <a:xfrm>
            <a:off x="3535176" y="5974073"/>
            <a:ext cx="1022732" cy="389466"/>
          </a:xfrm>
          <a:custGeom>
            <a:avLst/>
            <a:gdLst>
              <a:gd name="connsiteX0" fmla="*/ 0 w 1100667"/>
              <a:gd name="connsiteY0" fmla="*/ 0 h 406400"/>
              <a:gd name="connsiteX1" fmla="*/ 0 w 1100667"/>
              <a:gd name="connsiteY1" fmla="*/ 321734 h 406400"/>
              <a:gd name="connsiteX2" fmla="*/ 0 w 1100667"/>
              <a:gd name="connsiteY2" fmla="*/ 381000 h 406400"/>
              <a:gd name="connsiteX3" fmla="*/ 1100667 w 1100667"/>
              <a:gd name="connsiteY3" fmla="*/ 406400 h 406400"/>
              <a:gd name="connsiteX4" fmla="*/ 575733 w 1100667"/>
              <a:gd name="connsiteY4" fmla="*/ 355600 h 406400"/>
              <a:gd name="connsiteX5" fmla="*/ 228600 w 1100667"/>
              <a:gd name="connsiteY5" fmla="*/ 245534 h 406400"/>
              <a:gd name="connsiteX6" fmla="*/ 0 w 1100667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0667" h="406400">
                <a:moveTo>
                  <a:pt x="0" y="0"/>
                </a:moveTo>
                <a:lnTo>
                  <a:pt x="0" y="321734"/>
                </a:lnTo>
                <a:lnTo>
                  <a:pt x="0" y="381000"/>
                </a:lnTo>
                <a:lnTo>
                  <a:pt x="1100667" y="406400"/>
                </a:lnTo>
                <a:lnTo>
                  <a:pt x="575733" y="355600"/>
                </a:lnTo>
                <a:lnTo>
                  <a:pt x="228600" y="2455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xmlns="" id="{40958FB1-89C3-1847-BD51-785998A12B1E}"/>
              </a:ext>
            </a:extLst>
          </p:cNvPr>
          <p:cNvSpPr/>
          <p:nvPr/>
        </p:nvSpPr>
        <p:spPr>
          <a:xfrm>
            <a:off x="797630" y="6079067"/>
            <a:ext cx="1017078" cy="284472"/>
          </a:xfrm>
          <a:custGeom>
            <a:avLst/>
            <a:gdLst>
              <a:gd name="connsiteX0" fmla="*/ 1143000 w 1143000"/>
              <a:gd name="connsiteY0" fmla="*/ 330200 h 389466"/>
              <a:gd name="connsiteX1" fmla="*/ 1134534 w 1143000"/>
              <a:gd name="connsiteY1" fmla="*/ 0 h 389466"/>
              <a:gd name="connsiteX2" fmla="*/ 889000 w 1143000"/>
              <a:gd name="connsiteY2" fmla="*/ 245533 h 389466"/>
              <a:gd name="connsiteX3" fmla="*/ 660400 w 1143000"/>
              <a:gd name="connsiteY3" fmla="*/ 330200 h 389466"/>
              <a:gd name="connsiteX4" fmla="*/ 220134 w 1143000"/>
              <a:gd name="connsiteY4" fmla="*/ 389466 h 389466"/>
              <a:gd name="connsiteX5" fmla="*/ 0 w 1143000"/>
              <a:gd name="connsiteY5" fmla="*/ 372533 h 389466"/>
              <a:gd name="connsiteX6" fmla="*/ 1143000 w 1143000"/>
              <a:gd name="connsiteY6" fmla="*/ 330200 h 38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" h="389466">
                <a:moveTo>
                  <a:pt x="1143000" y="330200"/>
                </a:moveTo>
                <a:lnTo>
                  <a:pt x="1134534" y="0"/>
                </a:lnTo>
                <a:lnTo>
                  <a:pt x="889000" y="245533"/>
                </a:lnTo>
                <a:lnTo>
                  <a:pt x="660400" y="330200"/>
                </a:lnTo>
                <a:lnTo>
                  <a:pt x="220134" y="389466"/>
                </a:lnTo>
                <a:lnTo>
                  <a:pt x="0" y="372533"/>
                </a:lnTo>
                <a:lnTo>
                  <a:pt x="1143000" y="3302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599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Achieving high power is a delicate balance between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Alternative hypothesis (specific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Critical level for desired significance level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Sample sizes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Equal sample sizes maximize power when the two populations have equal variance</a:t>
                </a:r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maximizes power (local error control)</a:t>
                </a:r>
              </a:p>
              <a:p>
                <a:r>
                  <a:rPr lang="en-US" dirty="0"/>
                  <a:t>Power can only be calculated for guesses of the true parameters</a:t>
                </a:r>
              </a:p>
              <a:p>
                <a:r>
                  <a:rPr lang="en-US" dirty="0"/>
                  <a:t>If the alternative is true, may have low power which is why we never accept the null, only fail to reject</a:t>
                </a: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 r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from Power</a:t>
            </a:r>
          </a:p>
        </p:txBody>
      </p:sp>
    </p:spTree>
    <p:extLst>
      <p:ext uri="{BB962C8B-B14F-4D97-AF65-F5344CB8AC3E}">
        <p14:creationId xmlns:p14="http://schemas.microsoft.com/office/powerpoint/2010/main" val="32339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If we reject the null we should provide estimate of what the difference truly is</a:t>
            </a:r>
          </a:p>
          <a:p>
            <a:r>
              <a:rPr lang="en-US" dirty="0"/>
              <a:t>Use a                  % confidence interval centered at estimate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 “inverting” hypothesis test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</a:t>
            </a:r>
            <a:br>
              <a:rPr lang="en-US" dirty="0"/>
            </a:br>
            <a:r>
              <a:rPr lang="en-US" dirty="0"/>
              <a:t>Confidence Intervals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85" y="2622516"/>
            <a:ext cx="1587500" cy="3175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184400" y="4558169"/>
            <a:ext cx="13307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84400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15196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14789" y="4558169"/>
            <a:ext cx="9859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4789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12026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05270" y="4558169"/>
            <a:ext cx="2076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05270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81709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60231" y="4558169"/>
            <a:ext cx="975018" cy="521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29226" y="5077091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Estimator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402298" y="4558170"/>
            <a:ext cx="152062" cy="5215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55341" y="5077091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value from</a:t>
            </a:r>
          </a:p>
          <a:p>
            <a:r>
              <a:rPr lang="en-US" dirty="0"/>
              <a:t>T-distribution with </a:t>
            </a:r>
            <a:r>
              <a:rPr lang="en-US" dirty="0" err="1"/>
              <a:t>df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50704" y="5225287"/>
            <a:ext cx="1873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error of</a:t>
            </a:r>
          </a:p>
          <a:p>
            <a:r>
              <a:rPr lang="en-US" dirty="0"/>
              <a:t>estimate</a:t>
            </a:r>
          </a:p>
        </p:txBody>
      </p:sp>
      <p:cxnSp>
        <p:nvCxnSpPr>
          <p:cNvPr id="35" name="Straight Arrow Connector 34"/>
          <p:cNvCxnSpPr>
            <a:stCxn id="34" idx="0"/>
          </p:cNvCxnSpPr>
          <p:nvPr/>
        </p:nvCxnSpPr>
        <p:spPr>
          <a:xfrm flipH="1" flipV="1">
            <a:off x="6140901" y="4551295"/>
            <a:ext cx="1346598" cy="6739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569C6AD-71EF-6440-B4D1-255D2043088E}"/>
                  </a:ext>
                </a:extLst>
              </p:cNvPr>
              <p:cNvSpPr/>
              <p:nvPr/>
            </p:nvSpPr>
            <p:spPr>
              <a:xfrm>
                <a:off x="2119758" y="3285145"/>
                <a:ext cx="4532331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69C6AD-71EF-6440-B4D1-255D20430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758" y="3285145"/>
                <a:ext cx="4532331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76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5457</TotalTime>
  <Words>14274</Words>
  <Application>Microsoft Macintosh PowerPoint</Application>
  <PresentationFormat>On-screen Show (4:3)</PresentationFormat>
  <Paragraphs>2681</Paragraphs>
  <Slides>219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219</vt:i4>
      </vt:variant>
    </vt:vector>
  </HeadingPairs>
  <TitlesOfParts>
    <vt:vector size="227" baseType="lpstr">
      <vt:lpstr>Calibri</vt:lpstr>
      <vt:lpstr>Cambria Math</vt:lpstr>
      <vt:lpstr>Franklin Gothic Medium</vt:lpstr>
      <vt:lpstr>Libre Franklin Medium</vt:lpstr>
      <vt:lpstr>Mangal</vt:lpstr>
      <vt:lpstr>Wingdings</vt:lpstr>
      <vt:lpstr>Wingdings 2</vt:lpstr>
      <vt:lpstr>Grid</vt:lpstr>
      <vt:lpstr>Designing studies</vt:lpstr>
      <vt:lpstr>Learning objectives</vt:lpstr>
      <vt:lpstr>Scientific method</vt:lpstr>
      <vt:lpstr>Experimentation Flow Diagram</vt:lpstr>
      <vt:lpstr>Defining objectives</vt:lpstr>
      <vt:lpstr>Does Smoking Cause Lung Cancer? Study Design 1</vt:lpstr>
      <vt:lpstr>Smoking Study Design 1: Two-Sample Proportion Test</vt:lpstr>
      <vt:lpstr>Smoking Study Design 1: Regression Adjustment</vt:lpstr>
      <vt:lpstr>Does Smoking Cause Lung Cancer? Study Design 2</vt:lpstr>
      <vt:lpstr>Smoking Study Design 2: Random Assignment</vt:lpstr>
      <vt:lpstr>Observational Studies and Randomized, Controlled Expts</vt:lpstr>
      <vt:lpstr>Sources of variation Independent and treatment factors</vt:lpstr>
      <vt:lpstr>Types of external variables and relationships between variables</vt:lpstr>
      <vt:lpstr>Smoking Study Design 2: Applying Definitions</vt:lpstr>
      <vt:lpstr>Treatment application process and experimental units</vt:lpstr>
      <vt:lpstr>Runs, Replicates, and Treatment application error</vt:lpstr>
      <vt:lpstr>Smoking Study Design 2: Applying Definitions</vt:lpstr>
      <vt:lpstr>Smoking Study Design 3</vt:lpstr>
      <vt:lpstr>Pseudo-replication: confusing Ous with EUs</vt:lpstr>
      <vt:lpstr>Learning objectives Review</vt:lpstr>
      <vt:lpstr>Planning Experiments</vt:lpstr>
      <vt:lpstr>Learning objectives</vt:lpstr>
      <vt:lpstr>Planning Checklist</vt:lpstr>
      <vt:lpstr>Defining objectives</vt:lpstr>
      <vt:lpstr>Defining Meaningful Response</vt:lpstr>
      <vt:lpstr>diagram Treatment application process</vt:lpstr>
      <vt:lpstr>Identify Experimental units</vt:lpstr>
      <vt:lpstr>List Sources of Variation</vt:lpstr>
      <vt:lpstr>Perform pilot runs</vt:lpstr>
      <vt:lpstr>Choose experimental design</vt:lpstr>
      <vt:lpstr>Determine number of replicates required</vt:lpstr>
      <vt:lpstr>Describe methods of analysis</vt:lpstr>
      <vt:lpstr>Time Table and Budget</vt:lpstr>
      <vt:lpstr>Paper Airplane experiment</vt:lpstr>
      <vt:lpstr>Key principles of design</vt:lpstr>
      <vt:lpstr>representativeness</vt:lpstr>
      <vt:lpstr>Replication</vt:lpstr>
      <vt:lpstr>randomization</vt:lpstr>
      <vt:lpstr>randomization</vt:lpstr>
      <vt:lpstr>Local Error control</vt:lpstr>
      <vt:lpstr>Local Error control Blocking</vt:lpstr>
      <vt:lpstr>Local Error control ANAlysis of Covariance</vt:lpstr>
      <vt:lpstr>Ethical considerations</vt:lpstr>
      <vt:lpstr>Learning objectives Review</vt:lpstr>
      <vt:lpstr>One-Factor Analysis Models and estimators</vt:lpstr>
      <vt:lpstr>Learning objectives</vt:lpstr>
      <vt:lpstr>Notation indices and variables</vt:lpstr>
      <vt:lpstr>Notation indices and variables</vt:lpstr>
      <vt:lpstr>Categorical and Numeric Variables</vt:lpstr>
      <vt:lpstr>Conditional Distributions</vt:lpstr>
      <vt:lpstr>Conditional Distributions Expected Value</vt:lpstr>
      <vt:lpstr>Practice Soap Experiment</vt:lpstr>
      <vt:lpstr>Cell-means Model Categorical Factors</vt:lpstr>
      <vt:lpstr>Cell-means and Effects Model Categorical Factors</vt:lpstr>
      <vt:lpstr>Visualizing Models Cell means</vt:lpstr>
      <vt:lpstr>Visualizing Models Cell means</vt:lpstr>
      <vt:lpstr>Visualizing Models Effects Model</vt:lpstr>
      <vt:lpstr>Visualizing Models Effects Model</vt:lpstr>
      <vt:lpstr>Overparameterized Models</vt:lpstr>
      <vt:lpstr>Simple Linear regression model Numeric Factors</vt:lpstr>
      <vt:lpstr>Visualizing Models Cell means for numeric</vt:lpstr>
      <vt:lpstr>Visualizing Models Simple linear regression</vt:lpstr>
      <vt:lpstr>Visualizing Models Simple Linear regression</vt:lpstr>
      <vt:lpstr>Polynomial regression model</vt:lpstr>
      <vt:lpstr>Visualizing Models Quadratic regression</vt:lpstr>
      <vt:lpstr>Cell-means versus Polynomials Numeric factors</vt:lpstr>
      <vt:lpstr>Statistical Inference</vt:lpstr>
      <vt:lpstr>Mean Squared Error</vt:lpstr>
      <vt:lpstr>Parameter Estimation using Least-squares</vt:lpstr>
      <vt:lpstr>Statistical properties of  linear estimators</vt:lpstr>
      <vt:lpstr>Statistical properties of  linear estimators</vt:lpstr>
      <vt:lpstr>Least-squares Estimators Cell-means Model</vt:lpstr>
      <vt:lpstr>Least-squares Estimators Simple Linear Regression</vt:lpstr>
      <vt:lpstr>Least-squares Estimators Effects Model</vt:lpstr>
      <vt:lpstr>Least-squares Estimators Effects Model</vt:lpstr>
      <vt:lpstr>Least-squares Estimators Effects Model</vt:lpstr>
      <vt:lpstr>Learning objectives Review</vt:lpstr>
      <vt:lpstr>Appendix: More on Notation</vt:lpstr>
      <vt:lpstr>Appendix: More on Notation</vt:lpstr>
      <vt:lpstr>Appendix: More on Notation</vt:lpstr>
      <vt:lpstr>One-Factor Analysis: Part 2</vt:lpstr>
      <vt:lpstr>Learning objectives</vt:lpstr>
      <vt:lpstr>Bread yeast and time to rise</vt:lpstr>
      <vt:lpstr>Two Sample Hypothesis testing</vt:lpstr>
      <vt:lpstr>Comments about Hypothesis testing</vt:lpstr>
      <vt:lpstr>Two Sample Hypothesis testing</vt:lpstr>
      <vt:lpstr>Two-sample Z-Statistic</vt:lpstr>
      <vt:lpstr>Two-sample Z-Statistic Null distribution</vt:lpstr>
      <vt:lpstr>Two-Sample Z-Statistic Critical value Rejection</vt:lpstr>
      <vt:lpstr>Type 1 Error</vt:lpstr>
      <vt:lpstr>Two-Sample Z-Statistic P-value Rejection</vt:lpstr>
      <vt:lpstr>Two-Sample Z-Statistic P-value Rejection</vt:lpstr>
      <vt:lpstr>Power</vt:lpstr>
      <vt:lpstr>Two-Sample Z-Statistic Power</vt:lpstr>
      <vt:lpstr>Two-Sample Z-Statistic Power</vt:lpstr>
      <vt:lpstr>Two-Sample Z-Statistic Power</vt:lpstr>
      <vt:lpstr>Two-Sample Z-Statistic Power</vt:lpstr>
      <vt:lpstr>Lessons from Power</vt:lpstr>
      <vt:lpstr>Two-Sample Confidence Intervals</vt:lpstr>
      <vt:lpstr>Learning objectives Review</vt:lpstr>
      <vt:lpstr>One-Factor Analysis: part 3</vt:lpstr>
      <vt:lpstr>Learning objectives</vt:lpstr>
      <vt:lpstr>Bread yeast and time to rise</vt:lpstr>
      <vt:lpstr>Test statistics</vt:lpstr>
      <vt:lpstr>Testing for treatment differences Null Hypothesis</vt:lpstr>
      <vt:lpstr>Partitioning Sources of Variance</vt:lpstr>
      <vt:lpstr>Analysis of Variance SSE and SST</vt:lpstr>
      <vt:lpstr>Analysis of Variance mean squares and F-statistic</vt:lpstr>
      <vt:lpstr>F-distribution under Null distribution</vt:lpstr>
      <vt:lpstr>Non-central F-distribution</vt:lpstr>
      <vt:lpstr>Non-central F-distribution</vt:lpstr>
      <vt:lpstr>Power calculation</vt:lpstr>
      <vt:lpstr>Power conservative approach</vt:lpstr>
      <vt:lpstr>Post-Hoc Contrast Analysis</vt:lpstr>
      <vt:lpstr>Single Contrast  Sampling distribution</vt:lpstr>
      <vt:lpstr>Single Contrast  Hypothesis testing</vt:lpstr>
      <vt:lpstr>Testing with Full and  Reduced models</vt:lpstr>
      <vt:lpstr>Single Contrast  Confidence interval</vt:lpstr>
      <vt:lpstr>Single Contrast  Sum-of-squares</vt:lpstr>
      <vt:lpstr>ANOVA and contrasts</vt:lpstr>
      <vt:lpstr>ANOVA and contrasts Linear Independence</vt:lpstr>
      <vt:lpstr>ANOVA and contrasts Linear Independence</vt:lpstr>
      <vt:lpstr>Testing Multiple contrasts</vt:lpstr>
      <vt:lpstr>General Linear Hypothesis Test</vt:lpstr>
      <vt:lpstr>One-at-a-time testing of Contrasts Multiple comparisons</vt:lpstr>
      <vt:lpstr>Multiple comparisons</vt:lpstr>
      <vt:lpstr>Multiple comparison adjustments</vt:lpstr>
      <vt:lpstr>Polynomial Regression Inference: Overall Model</vt:lpstr>
      <vt:lpstr>Polynomial Regression Inference: Model Selection</vt:lpstr>
      <vt:lpstr>Backwards Elimination</vt:lpstr>
      <vt:lpstr>Learning objectives Review</vt:lpstr>
      <vt:lpstr>COMPLETELY RANDOMIZED DESIGNS</vt:lpstr>
      <vt:lpstr>LEARNING OBJECTIVES</vt:lpstr>
      <vt:lpstr>COMPLETELY RANDOMIZED DESIGNS (CRD)</vt:lpstr>
      <vt:lpstr>BREAD RISING EXAMPLE RANDOMIZATION</vt:lpstr>
      <vt:lpstr>INCORRECT RANDOMIZATION SCHEMES</vt:lpstr>
      <vt:lpstr>INCORRECT RANDOMIZATION SCHEMES</vt:lpstr>
      <vt:lpstr>CORRECT RANDOMIZATION SCHEME</vt:lpstr>
      <vt:lpstr>COMMENTS ABOUT CRDS</vt:lpstr>
      <vt:lpstr>EXPERIMENTAL ERROR</vt:lpstr>
      <vt:lpstr>OBSERVATIONAL ERROR</vt:lpstr>
      <vt:lpstr>VISUALIZING OU VS EU VARIABILITY</vt:lpstr>
      <vt:lpstr>VISUALIZING OU VS EU VARIABILITY</vt:lpstr>
      <vt:lpstr>FERTILIZER AND TOMATO PLANTS</vt:lpstr>
      <vt:lpstr>LEARNING OBJECTIVES</vt:lpstr>
      <vt:lpstr>Analysis of Covariance</vt:lpstr>
      <vt:lpstr>Learning objectives</vt:lpstr>
      <vt:lpstr>Motivating Example</vt:lpstr>
      <vt:lpstr>Covariates and nuisance factors</vt:lpstr>
      <vt:lpstr>Notation Comments</vt:lpstr>
      <vt:lpstr>Randomization and Covariates</vt:lpstr>
      <vt:lpstr>ANCOVA Assumptions</vt:lpstr>
      <vt:lpstr>Why include Covariates?</vt:lpstr>
      <vt:lpstr>ANCOVA with Quantitative Covariates Simple Linear Regression</vt:lpstr>
      <vt:lpstr>ANCOVA with Quantitative Covariates Simple Linear Regression</vt:lpstr>
      <vt:lpstr>ANCOVA with Quantitative Covariates Polynomial Models</vt:lpstr>
      <vt:lpstr>Covariate-Treatment interaction</vt:lpstr>
      <vt:lpstr>Model including  Covariate-Treatment interaction</vt:lpstr>
      <vt:lpstr>ANCOVA with Categorical Covariates</vt:lpstr>
      <vt:lpstr>ANCOVA with Categorical Covariates</vt:lpstr>
      <vt:lpstr>Categorical Covariate Model 1: Two-Factor Main effect Model</vt:lpstr>
      <vt:lpstr>Categorical Covariate Model 2: Design-Dependent Subscripts</vt:lpstr>
      <vt:lpstr>Learning objectives REVIEW</vt:lpstr>
      <vt:lpstr>INTRO TO FACTORIAL EXPERIMENTS</vt:lpstr>
      <vt:lpstr>LEARNING OBJECTIVES</vt:lpstr>
      <vt:lpstr>FACTORIAL TREATMENT STRUCTURES</vt:lpstr>
      <vt:lpstr>PAPER HELICOPTER</vt:lpstr>
      <vt:lpstr>ONE FACTOR AT A TIME (OFAT) EXPERIMENTATION</vt:lpstr>
      <vt:lpstr>PAPER HELICOPTER INTERACTIONS</vt:lpstr>
      <vt:lpstr>PAPER HELICOPTER INTERACTION VISUALIZATION</vt:lpstr>
      <vt:lpstr>PAPER HELICOPTER SIMPLE EFFECTS</vt:lpstr>
      <vt:lpstr>PAPER HELICOPTER CONTRASTS OF SIMPLE EFFECTS</vt:lpstr>
      <vt:lpstr>PAPER HELICOPTER CONTRASTS OF SIMPLE EFFECTS</vt:lpstr>
      <vt:lpstr>PAPER HELICOPTER MAIN EFFECTS</vt:lpstr>
      <vt:lpstr>PAPER HELICOPTER INTERACTION EFFECTS</vt:lpstr>
      <vt:lpstr>PAPER HELICOPTER MAIN AND INTERACTION EFFECTS #1</vt:lpstr>
      <vt:lpstr>PAPER HELICOPTER MAIN AND INTERACTION EFFECTS #2</vt:lpstr>
      <vt:lpstr>REVISITING OFAT DESIGN SPACES </vt:lpstr>
      <vt:lpstr>PAPER HELICOPTER VISUALIZING DESIGN SPACE</vt:lpstr>
      <vt:lpstr>PAPER HELICOPTER OFAT EXPERIMENT</vt:lpstr>
      <vt:lpstr>PAPER HELICOPTER FULL FACTORIAL EXPERIMENT</vt:lpstr>
      <vt:lpstr>REPLICATED FULL FACTORIAL DESIGN PLAN</vt:lpstr>
      <vt:lpstr>RANDOMIZATION AND MODEL</vt:lpstr>
      <vt:lpstr>LEARNING OBJECTIVES REVIEW</vt:lpstr>
      <vt:lpstr>Randomized Complete Block Designs (RCBDs)</vt:lpstr>
      <vt:lpstr>Learning objectives</vt:lpstr>
      <vt:lpstr>Replication and  experimental error</vt:lpstr>
      <vt:lpstr>Flower Life Example</vt:lpstr>
      <vt:lpstr>Flower Life Example</vt:lpstr>
      <vt:lpstr>Block what you can;  randomize what you can’t</vt:lpstr>
      <vt:lpstr>Blocking factors and levels</vt:lpstr>
      <vt:lpstr>Advantages of blocking</vt:lpstr>
      <vt:lpstr>Disadvantages of blocking</vt:lpstr>
      <vt:lpstr>Terminology of Block designs</vt:lpstr>
      <vt:lpstr>Randomization of  Complete Block Design</vt:lpstr>
      <vt:lpstr>Randomization of  Complete Block Design</vt:lpstr>
      <vt:lpstr>Complete block design Statistical model</vt:lpstr>
      <vt:lpstr>Controversy of Testing for  block effects</vt:lpstr>
      <vt:lpstr>Testing for  Treatment effects</vt:lpstr>
      <vt:lpstr>Relative efficiency of RCBD</vt:lpstr>
      <vt:lpstr>Uniformity Trial</vt:lpstr>
      <vt:lpstr>Estimated Relative efficiency</vt:lpstr>
      <vt:lpstr>Learning objectives Review</vt:lpstr>
      <vt:lpstr>Factorial Experiments with 2 crossed factors</vt:lpstr>
      <vt:lpstr>Learning objectives</vt:lpstr>
      <vt:lpstr>Emissions Experiment</vt:lpstr>
      <vt:lpstr>Begin analysis with Plots!</vt:lpstr>
      <vt:lpstr>Interaction Plots</vt:lpstr>
      <vt:lpstr>Interaction Plots</vt:lpstr>
      <vt:lpstr>Analysis: one-factor effects Model</vt:lpstr>
      <vt:lpstr>Factorial Effects Model</vt:lpstr>
      <vt:lpstr>Estimable functions Simple Effects</vt:lpstr>
      <vt:lpstr>Factorial Effects Model Hypothesis Testing</vt:lpstr>
      <vt:lpstr>Factorial Effects Model Hypothesis Testing</vt:lpstr>
      <vt:lpstr>Factorial Effects Model  Hypothesis Testing</vt:lpstr>
      <vt:lpstr>Factorial Effects Model  Hypothesis Testing</vt:lpstr>
      <vt:lpstr>pooling interactions</vt:lpstr>
      <vt:lpstr>Main Effect Model</vt:lpstr>
      <vt:lpstr>Learning objectives</vt:lpstr>
    </vt:vector>
  </TitlesOfParts>
  <Company>NCSU Statistics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Experimentation</dc:title>
  <dc:creator>Jon Stallings</dc:creator>
  <cp:lastModifiedBy>Andy Hoegh</cp:lastModifiedBy>
  <cp:revision>766</cp:revision>
  <cp:lastPrinted>2022-01-20T19:36:06Z</cp:lastPrinted>
  <dcterms:created xsi:type="dcterms:W3CDTF">2014-08-13T15:23:31Z</dcterms:created>
  <dcterms:modified xsi:type="dcterms:W3CDTF">2022-04-04T19:32:11Z</dcterms:modified>
</cp:coreProperties>
</file>